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7" r:id="rId5"/>
    <p:sldId id="285" r:id="rId6"/>
    <p:sldId id="272" r:id="rId7"/>
    <p:sldId id="270" r:id="rId8"/>
    <p:sldId id="258" r:id="rId9"/>
    <p:sldId id="301" r:id="rId10"/>
    <p:sldId id="288" r:id="rId11"/>
    <p:sldId id="289" r:id="rId12"/>
    <p:sldId id="290" r:id="rId13"/>
    <p:sldId id="291" r:id="rId14"/>
    <p:sldId id="292" r:id="rId15"/>
    <p:sldId id="295" r:id="rId16"/>
    <p:sldId id="296" r:id="rId17"/>
    <p:sldId id="297" r:id="rId18"/>
    <p:sldId id="298" r:id="rId19"/>
    <p:sldId id="261" r:id="rId20"/>
    <p:sldId id="294" r:id="rId21"/>
    <p:sldId id="299" r:id="rId22"/>
    <p:sldId id="287" r:id="rId23"/>
    <p:sldId id="293" r:id="rId24"/>
    <p:sldId id="302" r:id="rId25"/>
    <p:sldId id="303" r:id="rId26"/>
    <p:sldId id="265" r:id="rId27"/>
    <p:sldId id="266" r:id="rId28"/>
    <p:sldId id="300" r:id="rId29"/>
    <p:sldId id="27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779"/>
    <a:srgbClr val="59C5EC"/>
    <a:srgbClr val="E8EFF3"/>
    <a:srgbClr val="000000"/>
    <a:srgbClr val="5A82A0"/>
    <a:srgbClr val="7B6984"/>
    <a:srgbClr val="6D3B4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DE3446-1211-4F7B-8B2A-B61259E9FBAE}" v="926" dt="2019-10-21T02:58:23.060"/>
    <p1510:client id="{DA7A94EA-C514-4F5C-8A83-E8D76C06CC23}" v="3500" dt="2019-10-21T03:01:01.942"/>
    <p1510:client id="{F00106DF-879B-4F95-B98E-961206F837FA}" v="470" dt="2019-10-16T17:18:03.021"/>
  </p1510:revLst>
</p1510:revInfo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46A32-BF80-4EEB-9349-9686B10A492B}" type="datetimeFigureOut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42A9F-EB4A-4976-901B-F47991B5E15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9E41-F7BA-42D1-923E-C3B58F2FDEC1}" type="datetimeFigureOut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6CC0-914F-4A6F-B8FE-1137B7ABBBE0}" type="slidenum">
              <a:rPr lang="en-US" noProof="0" smtClean="0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36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noProof="0"/>
              <a:t>Billion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91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93829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61833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2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1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3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4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5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noProof="0" dirty="0"/>
              <a:t>Competitor 6</a:t>
            </a:r>
          </a:p>
          <a:p>
            <a:r>
              <a:rPr lang="en-US" noProof="0" dirty="0"/>
              <a:t>Logo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noProof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123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68021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3207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>
            <a:noAutofit/>
          </a:bodyPr>
          <a:lstStyle/>
          <a:p>
            <a:r>
              <a:rPr lang="en-US" noProof="0"/>
              <a:t>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Click icon to add table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2915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9593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9871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Category Description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705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/>
              <a:t>Click to Edit Title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3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3980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Email: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noProof="0"/>
              <a:t>victoria@fabrikam.com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Phone: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noProof="0"/>
              <a:t>404-555-0115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noProof="0"/>
              <a:t>Website: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www.fabrikam.com</a:t>
            </a:r>
          </a:p>
        </p:txBody>
      </p:sp>
    </p:spTree>
    <p:extLst>
      <p:ext uri="{BB962C8B-B14F-4D97-AF65-F5344CB8AC3E}">
        <p14:creationId xmlns:p14="http://schemas.microsoft.com/office/powerpoint/2010/main" val="164116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6297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315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noProof="0"/>
              <a:t>Title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276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8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/>
              <a:t>Click to Edit Title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8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97939"/>
            <a:ext cx="10515600" cy="3874709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6012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98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166173"/>
            <a:ext cx="4817357" cy="338901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noProof="0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14467"/>
            <a:ext cx="4817357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95790" y="2614467"/>
            <a:ext cx="4859598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081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8364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002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181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457199"/>
            <a:ext cx="5653088" cy="540385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00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FOOADDTER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2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Master text</a:t>
            </a:r>
            <a:br>
              <a:rPr lang="en-US"/>
            </a:br>
            <a:r>
              <a:rPr lang="en-US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Master text</a:t>
            </a:r>
            <a:br>
              <a:rPr lang="en-US"/>
            </a:br>
            <a:r>
              <a:rPr lang="en-US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Master text</a:t>
            </a:r>
            <a:br>
              <a:rPr lang="en-US"/>
            </a:br>
            <a:r>
              <a:rPr lang="en-US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1</a:t>
            </a:r>
            <a:endParaRPr lang="ru-RU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1</a:t>
            </a:r>
            <a:endParaRPr lang="ru-RU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2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9611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noProof="0"/>
              <a:t>Click to edit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992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8348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/>
            <a:srcRect/>
            <a:stretch>
              <a:fillRect l="-2654" t="-2825" r="2654" b="-101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2656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41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253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65399" y="5810623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435D83B-8639-4535-9E2A-6F2776DA544B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0599" y="6057923"/>
            <a:ext cx="41148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1478" y="6057923"/>
            <a:ext cx="394063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69" r:id="rId6"/>
    <p:sldLayoutId id="2147483662" r:id="rId7"/>
    <p:sldLayoutId id="2147483667" r:id="rId8"/>
    <p:sldLayoutId id="2147483668" r:id="rId9"/>
    <p:sldLayoutId id="2147483654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2" r:id="rId22"/>
    <p:sldLayoutId id="2147483683" r:id="rId23"/>
    <p:sldLayoutId id="2147483684" r:id="rId24"/>
    <p:sldLayoutId id="2147483687" r:id="rId25"/>
    <p:sldLayoutId id="2147483688" r:id="rId26"/>
    <p:sldLayoutId id="2147483696" r:id="rId27"/>
    <p:sldLayoutId id="2147483693" r:id="rId28"/>
    <p:sldLayoutId id="2147483692" r:id="rId29"/>
    <p:sldLayoutId id="2147483694" r:id="rId30"/>
    <p:sldLayoutId id="2147483686" r:id="rId31"/>
    <p:sldLayoutId id="2147483695" r:id="rId32"/>
    <p:sldLayoutId id="2147483690" r:id="rId33"/>
    <p:sldLayoutId id="2147483685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undoeducacao.bol.uol.com.br/quimica/funcionamento-motor-combustao-interna.htm" TargetMode="External"/><Relationship Id="rId2" Type="http://schemas.openxmlformats.org/officeDocument/2006/relationships/hyperlink" Target="https://www.if.ufrgs.br/~dschulz/web/combustao_interna.htm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p.ufpel.edu.br/mlaura/files/2013/01/Apostila-de-Motores-a-Combust%C3%A3o-Interna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3" descr="Uma imagem contendo objeto, motor, preto, moto&#10;&#10;Descrição gerada com muito alta confiança">
            <a:extLst>
              <a:ext uri="{FF2B5EF4-FFF2-40B4-BE49-F238E27FC236}">
                <a16:creationId xmlns:a16="http://schemas.microsoft.com/office/drawing/2014/main" id="{A60CD092-E3DC-4793-8BE6-B1C887A2B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" t="1631" b="14193"/>
          <a:stretch/>
        </p:blipFill>
        <p:spPr>
          <a:xfrm>
            <a:off x="0" y="0"/>
            <a:ext cx="12192024" cy="68681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679ED-B012-44FD-8C45-F9526C81AB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48" y="4275411"/>
            <a:ext cx="4727575" cy="728663"/>
          </a:xfrm>
        </p:spPr>
        <p:txBody>
          <a:bodyPr/>
          <a:lstStyle/>
          <a:p>
            <a:r>
              <a:rPr lang="en-US" sz="2400" dirty="0"/>
              <a:t>João Gabriel e Pedro Gonzaga</a:t>
            </a:r>
            <a:endParaRPr lang="pt-BR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CD4052-CA5C-4234-B1F4-5ADAACA3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" y="2426153"/>
            <a:ext cx="4726800" cy="1861200"/>
          </a:xfrm>
        </p:spPr>
        <p:txBody>
          <a:bodyPr/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Motores de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cs typeface="Calibri"/>
              </a:rPr>
              <a:t>Combustão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cs typeface="Calibri"/>
              </a:rPr>
              <a:t> Interna</a:t>
            </a:r>
          </a:p>
        </p:txBody>
      </p:sp>
    </p:spTree>
    <p:extLst>
      <p:ext uri="{BB962C8B-B14F-4D97-AF65-F5344CB8AC3E}">
        <p14:creationId xmlns:p14="http://schemas.microsoft.com/office/powerpoint/2010/main" val="2540316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10</a:t>
            </a:fld>
            <a:endParaRPr lang="en-US" dirty="0"/>
          </a:p>
        </p:txBody>
      </p:sp>
      <p:sp>
        <p:nvSpPr>
          <p:cNvPr id="21" name="Espaço Reservado para Texto 17">
            <a:extLst>
              <a:ext uri="{FF2B5EF4-FFF2-40B4-BE49-F238E27FC236}">
                <a16:creationId xmlns:a16="http://schemas.microsoft.com/office/drawing/2014/main" id="{2DF9DE17-A617-42C9-9225-F95AFE711203}"/>
              </a:ext>
            </a:extLst>
          </p:cNvPr>
          <p:cNvSpPr>
            <a:spLocks noGrp="1"/>
          </p:cNvSpPr>
          <p:nvPr/>
        </p:nvSpPr>
        <p:spPr>
          <a:xfrm>
            <a:off x="974885" y="641654"/>
            <a:ext cx="4820533" cy="694351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ea typeface="+mj-lt"/>
                <a:cs typeface="+mj-lt"/>
              </a:rPr>
              <a:t>4.1.3. Cabeçote </a:t>
            </a:r>
          </a:p>
        </p:txBody>
      </p:sp>
      <p:pic>
        <p:nvPicPr>
          <p:cNvPr id="13" name="Imagem 15" descr="Uma imagem contendo screenshot, texto&#10;&#10;Descrição gerada com muito alta confiança">
            <a:extLst>
              <a:ext uri="{FF2B5EF4-FFF2-40B4-BE49-F238E27FC236}">
                <a16:creationId xmlns:a16="http://schemas.microsoft.com/office/drawing/2014/main" id="{DE4276C6-C117-4B66-9BC1-824A66FB0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93" t="47591" r="22661" b="19393"/>
          <a:stretch/>
        </p:blipFill>
        <p:spPr>
          <a:xfrm>
            <a:off x="1158817" y="2697205"/>
            <a:ext cx="9717542" cy="33217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68ED1C4-4E12-40A3-9D2F-CE9DB19F9B9A}"/>
              </a:ext>
            </a:extLst>
          </p:cNvPr>
          <p:cNvSpPr txBox="1"/>
          <p:nvPr/>
        </p:nvSpPr>
        <p:spPr>
          <a:xfrm>
            <a:off x="971909" y="1503871"/>
            <a:ext cx="62656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O cabeçote é a parte superior que cobre o bloco do motor, e é nele que ficam as velas e as válvulas.</a:t>
            </a:r>
            <a:endParaRPr lang="pt-BR" sz="2400">
              <a:solidFill>
                <a:schemeClr val="tx2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384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04CF2CA1-7390-435F-91C1-F3C54299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03013"/>
            <a:ext cx="4820533" cy="521823"/>
          </a:xfrm>
        </p:spPr>
        <p:txBody>
          <a:bodyPr>
            <a:noAutofit/>
          </a:bodyPr>
          <a:lstStyle/>
          <a:p>
            <a:r>
              <a:rPr lang="en-US" sz="3200">
                <a:ea typeface="+mj-lt"/>
                <a:cs typeface="+mj-lt"/>
              </a:rPr>
              <a:t>4.2.1. Pistão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9F44E4-389B-4B3D-98A4-8B431A9C5EBA}"/>
              </a:ext>
            </a:extLst>
          </p:cNvPr>
          <p:cNvSpPr>
            <a:spLocks noGrp="1"/>
          </p:cNvSpPr>
          <p:nvPr/>
        </p:nvSpPr>
        <p:spPr>
          <a:xfrm>
            <a:off x="836615" y="496582"/>
            <a:ext cx="9535686" cy="568800"/>
          </a:xfrm>
          <a:prstGeom prst="rect">
            <a:avLst/>
          </a:prstGeom>
        </p:spPr>
        <p:txBody>
          <a:bodyPr vert="horz" lIns="36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cs typeface="Calibri"/>
              </a:rPr>
              <a:t>4.2. Partes Móveis</a:t>
            </a:r>
            <a:endParaRPr lang="pt-BR" sz="4400">
              <a:cs typeface="Calibri"/>
            </a:endParaRPr>
          </a:p>
        </p:txBody>
      </p:sp>
      <p:pic>
        <p:nvPicPr>
          <p:cNvPr id="2" name="Imagem 2" descr="Tela de celular com publicação numa rede social&#10;&#10;Descrição gerada com alta confiança">
            <a:extLst>
              <a:ext uri="{FF2B5EF4-FFF2-40B4-BE49-F238E27FC236}">
                <a16:creationId xmlns:a16="http://schemas.microsoft.com/office/drawing/2014/main" id="{111B3555-F104-469A-8E24-69FB7CB62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8" t="43390" r="22503" b="18676"/>
          <a:stretch/>
        </p:blipFill>
        <p:spPr>
          <a:xfrm>
            <a:off x="1230701" y="2896336"/>
            <a:ext cx="9386667" cy="32945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68BE640-BD0D-47D9-B60C-1A944A5995E7}"/>
              </a:ext>
            </a:extLst>
          </p:cNvPr>
          <p:cNvSpPr txBox="1"/>
          <p:nvPr/>
        </p:nvSpPr>
        <p:spPr>
          <a:xfrm>
            <a:off x="1043796" y="1978323"/>
            <a:ext cx="62656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Peça que recebe o movimento de expansão dos gases.</a:t>
            </a:r>
            <a:endParaRPr lang="pt-BR" sz="2400">
              <a:solidFill>
                <a:schemeClr val="tx2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639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12</a:t>
            </a:fld>
            <a:endParaRPr lang="en-US" dirty="0"/>
          </a:p>
        </p:txBody>
      </p:sp>
      <p:sp>
        <p:nvSpPr>
          <p:cNvPr id="21" name="Espaço Reservado para Texto 17">
            <a:extLst>
              <a:ext uri="{FF2B5EF4-FFF2-40B4-BE49-F238E27FC236}">
                <a16:creationId xmlns:a16="http://schemas.microsoft.com/office/drawing/2014/main" id="{2DF9DE17-A617-42C9-9225-F95AFE711203}"/>
              </a:ext>
            </a:extLst>
          </p:cNvPr>
          <p:cNvSpPr>
            <a:spLocks noGrp="1"/>
          </p:cNvSpPr>
          <p:nvPr/>
        </p:nvSpPr>
        <p:spPr>
          <a:xfrm>
            <a:off x="1032394" y="1130483"/>
            <a:ext cx="4820533" cy="33491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ea typeface="+mj-lt"/>
                <a:cs typeface="+mj-lt"/>
              </a:rPr>
              <a:t>4.2.2. Biela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AF46A6-B34D-442A-9CAA-0674B4E43184}"/>
              </a:ext>
            </a:extLst>
          </p:cNvPr>
          <p:cNvSpPr txBox="1"/>
          <p:nvPr/>
        </p:nvSpPr>
        <p:spPr>
          <a:xfrm>
            <a:off x="1029418" y="1762663"/>
            <a:ext cx="62656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Parte do motor que faz a ligação do pistão ao virabrequim.</a:t>
            </a:r>
          </a:p>
        </p:txBody>
      </p:sp>
      <p:pic>
        <p:nvPicPr>
          <p:cNvPr id="2" name="Imagem 2" descr="Tela de celular com publicação numa rede social&#10;&#10;Descrição gerada com alta confiança">
            <a:extLst>
              <a:ext uri="{FF2B5EF4-FFF2-40B4-BE49-F238E27FC236}">
                <a16:creationId xmlns:a16="http://schemas.microsoft.com/office/drawing/2014/main" id="{DAA8C3E4-7065-41F6-9C46-0CFEEAD71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9" t="48411" r="24065" b="17398"/>
          <a:stretch/>
        </p:blipFill>
        <p:spPr>
          <a:xfrm>
            <a:off x="1690777" y="3143389"/>
            <a:ext cx="8874591" cy="325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25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13</a:t>
            </a:fld>
            <a:endParaRPr lang="en-US" dirty="0"/>
          </a:p>
        </p:txBody>
      </p:sp>
      <p:sp>
        <p:nvSpPr>
          <p:cNvPr id="21" name="Espaço Reservado para Texto 17">
            <a:extLst>
              <a:ext uri="{FF2B5EF4-FFF2-40B4-BE49-F238E27FC236}">
                <a16:creationId xmlns:a16="http://schemas.microsoft.com/office/drawing/2014/main" id="{2DF9DE17-A617-42C9-9225-F95AFE711203}"/>
              </a:ext>
            </a:extLst>
          </p:cNvPr>
          <p:cNvSpPr>
            <a:spLocks noGrp="1"/>
          </p:cNvSpPr>
          <p:nvPr/>
        </p:nvSpPr>
        <p:spPr>
          <a:xfrm>
            <a:off x="1032394" y="1130483"/>
            <a:ext cx="4820533" cy="33491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ea typeface="+mj-lt"/>
                <a:cs typeface="+mj-lt"/>
              </a:rPr>
              <a:t>4.2.3. Virabrequim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AF46A6-B34D-442A-9CAA-0674B4E43184}"/>
              </a:ext>
            </a:extLst>
          </p:cNvPr>
          <p:cNvSpPr txBox="1"/>
          <p:nvPr/>
        </p:nvSpPr>
        <p:spPr>
          <a:xfrm>
            <a:off x="1029418" y="1762663"/>
            <a:ext cx="62656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Conhecido também como girabrequim ou árvore de </a:t>
            </a:r>
            <a:r>
              <a:rPr lang="en-US" sz="2400" dirty="0">
                <a:solidFill>
                  <a:schemeClr val="tx2"/>
                </a:solidFill>
                <a:ea typeface="+mn-lt"/>
                <a:cs typeface="+mn-lt"/>
              </a:rPr>
              <a:t>manivelas. </a:t>
            </a:r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Recebe o movimento dos pistões através da biela. </a:t>
            </a:r>
            <a:endParaRPr lang="en-US" sz="2400" dirty="0">
              <a:solidFill>
                <a:schemeClr val="tx2"/>
              </a:solidFill>
              <a:ea typeface="+mn-lt"/>
              <a:cs typeface="+mn-lt"/>
            </a:endParaRPr>
          </a:p>
        </p:txBody>
      </p:sp>
      <p:pic>
        <p:nvPicPr>
          <p:cNvPr id="3" name="Imagem 6" descr="Tela de celular com publicação numa rede social&#10;&#10;Descrição gerada com alta confiança">
            <a:extLst>
              <a:ext uri="{FF2B5EF4-FFF2-40B4-BE49-F238E27FC236}">
                <a16:creationId xmlns:a16="http://schemas.microsoft.com/office/drawing/2014/main" id="{1C9A7998-CB9C-47FF-A323-80FDFE604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44" t="49263" r="22259" b="17404"/>
          <a:stretch/>
        </p:blipFill>
        <p:spPr>
          <a:xfrm>
            <a:off x="1216325" y="3089868"/>
            <a:ext cx="9760484" cy="30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72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14</a:t>
            </a:fld>
            <a:endParaRPr lang="en-US" dirty="0"/>
          </a:p>
        </p:txBody>
      </p:sp>
      <p:sp>
        <p:nvSpPr>
          <p:cNvPr id="21" name="Espaço Reservado para Texto 17">
            <a:extLst>
              <a:ext uri="{FF2B5EF4-FFF2-40B4-BE49-F238E27FC236}">
                <a16:creationId xmlns:a16="http://schemas.microsoft.com/office/drawing/2014/main" id="{2DF9DE17-A617-42C9-9225-F95AFE711203}"/>
              </a:ext>
            </a:extLst>
          </p:cNvPr>
          <p:cNvSpPr>
            <a:spLocks noGrp="1"/>
          </p:cNvSpPr>
          <p:nvPr/>
        </p:nvSpPr>
        <p:spPr>
          <a:xfrm>
            <a:off x="989262" y="483502"/>
            <a:ext cx="4820533" cy="794993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ea typeface="+mj-lt"/>
                <a:cs typeface="+mj-lt"/>
              </a:rPr>
              <a:t>4.2.4. Válvulas</a:t>
            </a:r>
            <a:endParaRPr lang="pt-BR" sz="320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AF46A6-B34D-442A-9CAA-0674B4E43184}"/>
              </a:ext>
            </a:extLst>
          </p:cNvPr>
          <p:cNvSpPr txBox="1"/>
          <p:nvPr/>
        </p:nvSpPr>
        <p:spPr>
          <a:xfrm>
            <a:off x="1058173" y="1460738"/>
            <a:ext cx="62656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Existem dois tipos de válvulas, as de admissão e as de exaustão. São acionadas por um comando de válvulas ligado ao virabrequim. </a:t>
            </a:r>
          </a:p>
        </p:txBody>
      </p:sp>
      <p:pic>
        <p:nvPicPr>
          <p:cNvPr id="10" name="Imagem 10" descr="Tela de computador com texto preto sobre fundo branco&#10;&#10;Descrição gerada com alta confiança">
            <a:extLst>
              <a:ext uri="{FF2B5EF4-FFF2-40B4-BE49-F238E27FC236}">
                <a16:creationId xmlns:a16="http://schemas.microsoft.com/office/drawing/2014/main" id="{23A116AB-AEB3-43AE-8E30-65E9D466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4" y="961351"/>
            <a:ext cx="10492594" cy="57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15</a:t>
            </a:fld>
            <a:endParaRPr lang="en-US" dirty="0"/>
          </a:p>
        </p:txBody>
      </p:sp>
      <p:sp>
        <p:nvSpPr>
          <p:cNvPr id="21" name="Espaço Reservado para Texto 17">
            <a:extLst>
              <a:ext uri="{FF2B5EF4-FFF2-40B4-BE49-F238E27FC236}">
                <a16:creationId xmlns:a16="http://schemas.microsoft.com/office/drawing/2014/main" id="{2DF9DE17-A617-42C9-9225-F95AFE711203}"/>
              </a:ext>
            </a:extLst>
          </p:cNvPr>
          <p:cNvSpPr>
            <a:spLocks noGrp="1"/>
          </p:cNvSpPr>
          <p:nvPr/>
        </p:nvSpPr>
        <p:spPr>
          <a:xfrm>
            <a:off x="1032394" y="771050"/>
            <a:ext cx="4820533" cy="564955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ea typeface="+mj-lt"/>
                <a:cs typeface="+mj-lt"/>
              </a:rPr>
              <a:t>4.2.5. Volantes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AF46A6-B34D-442A-9CAA-0674B4E43184}"/>
              </a:ext>
            </a:extLst>
          </p:cNvPr>
          <p:cNvSpPr txBox="1"/>
          <p:nvPr/>
        </p:nvSpPr>
        <p:spPr>
          <a:xfrm>
            <a:off x="986286" y="1475116"/>
            <a:ext cx="626565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É constituído de uma massa de ferro fundido e ligado ao virabrequim. Acumula energia cinética, que ajuda o motor a manter velocidades uniformes.</a:t>
            </a:r>
            <a:endParaRPr lang="pt-BR">
              <a:solidFill>
                <a:schemeClr val="tx2"/>
              </a:solidFill>
              <a:ea typeface="+mn-lt"/>
              <a:cs typeface="+mn-lt"/>
            </a:endParaRPr>
          </a:p>
        </p:txBody>
      </p:sp>
      <p:pic>
        <p:nvPicPr>
          <p:cNvPr id="2" name="Imagem 6" descr="Tela de celular com publicação numa rede social&#10;&#10;Descrição gerada com alta confiança">
            <a:extLst>
              <a:ext uri="{FF2B5EF4-FFF2-40B4-BE49-F238E27FC236}">
                <a16:creationId xmlns:a16="http://schemas.microsoft.com/office/drawing/2014/main" id="{CA98ECB3-1D66-4F9B-A010-F453FC46F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3" t="48518" r="22458" b="19946"/>
          <a:stretch/>
        </p:blipFill>
        <p:spPr>
          <a:xfrm>
            <a:off x="1182621" y="3046735"/>
            <a:ext cx="9966898" cy="32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7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4702-8A75-423F-B84F-01840820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11547"/>
            <a:ext cx="9037320" cy="566931"/>
          </a:xfrm>
        </p:spPr>
        <p:txBody>
          <a:bodyPr vert="horz" lIns="36000" tIns="0" rIns="0" bIns="0" rtlCol="0" anchor="ctr">
            <a:noAutofit/>
          </a:bodyPr>
          <a:lstStyle/>
          <a:p>
            <a:r>
              <a:rPr lang="en-US" sz="4400"/>
              <a:t>5. </a:t>
            </a:r>
            <a:r>
              <a:rPr lang="en-US" sz="4400" err="1"/>
              <a:t>Funcionamento</a:t>
            </a:r>
            <a:endParaRPr lang="en-US" sz="4400"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5D9BC-AB8F-4271-8A48-4BAD2E39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5A89F-85F0-4325-8637-CE201FBFC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2EF21-F9C6-409F-949E-FFB6F82E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pic>
        <p:nvPicPr>
          <p:cNvPr id="44" name="Imagem 44" descr="Uma imagem contendo no interior, cozinha, garrafa, balcão&#10;&#10;Descrição gerada com muito alta confiança">
            <a:extLst>
              <a:ext uri="{FF2B5EF4-FFF2-40B4-BE49-F238E27FC236}">
                <a16:creationId xmlns:a16="http://schemas.microsoft.com/office/drawing/2014/main" id="{1315164F-E15B-4227-A6F5-0E22D3154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24" y="875755"/>
            <a:ext cx="4957314" cy="2791737"/>
          </a:xfrm>
          <a:prstGeom prst="rect">
            <a:avLst/>
          </a:prstGeom>
        </p:spPr>
      </p:pic>
      <p:pic>
        <p:nvPicPr>
          <p:cNvPr id="46" name="Imagem 47" descr="Uma imagem contendo no interior, cheio, cozinha, balcão&#10;&#10;Descrição gerada com muito alta confiança">
            <a:extLst>
              <a:ext uri="{FF2B5EF4-FFF2-40B4-BE49-F238E27FC236}">
                <a16:creationId xmlns:a16="http://schemas.microsoft.com/office/drawing/2014/main" id="{9FCF1CBF-6B51-4FD2-84F3-DB41AE63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90" y="875755"/>
            <a:ext cx="4957313" cy="2791737"/>
          </a:xfrm>
          <a:prstGeom prst="rect">
            <a:avLst/>
          </a:prstGeom>
        </p:spPr>
      </p:pic>
      <p:pic>
        <p:nvPicPr>
          <p:cNvPr id="49" name="Imagem 49" descr="Uma imagem contendo no interior, cozinha, balcão, cheio&#10;&#10;Descrição gerada com muito alta confiança">
            <a:extLst>
              <a:ext uri="{FF2B5EF4-FFF2-40B4-BE49-F238E27FC236}">
                <a16:creationId xmlns:a16="http://schemas.microsoft.com/office/drawing/2014/main" id="{A220B446-80AE-4781-A901-44C290F2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23" y="3837490"/>
            <a:ext cx="4957313" cy="2791738"/>
          </a:xfrm>
          <a:prstGeom prst="rect">
            <a:avLst/>
          </a:prstGeom>
        </p:spPr>
      </p:pic>
      <p:pic>
        <p:nvPicPr>
          <p:cNvPr id="52" name="Imagem 52" descr="Uma imagem contendo no interior, vinho, cozinha, mesa&#10;&#10;Descrição gerada com muito alta confiança">
            <a:extLst>
              <a:ext uri="{FF2B5EF4-FFF2-40B4-BE49-F238E27FC236}">
                <a16:creationId xmlns:a16="http://schemas.microsoft.com/office/drawing/2014/main" id="{C5F06316-D8B0-4625-B1F8-D1399FEF9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890" y="3837491"/>
            <a:ext cx="4957313" cy="279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2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15F65F6-EBA9-436C-AC5F-D2675B45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noProof="0" smtClean="0"/>
              <a:t>10/21/2019</a:t>
            </a:fld>
            <a:endParaRPr lang="en-US" noProof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76CDB6-AF4E-490A-B9D3-4405937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CD9A10-F8E4-4A04-BD83-C6330CD87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17</a:t>
            </a:fld>
            <a:endParaRPr lang="en-US" noProof="0"/>
          </a:p>
        </p:txBody>
      </p:sp>
      <p:pic>
        <p:nvPicPr>
          <p:cNvPr id="7" name="Imagem 15" descr="Uma imagem contendo no interior, mesa, itens, pequeno&#10;&#10;Descrição gerada com muito alta confiança">
            <a:extLst>
              <a:ext uri="{FF2B5EF4-FFF2-40B4-BE49-F238E27FC236}">
                <a16:creationId xmlns:a16="http://schemas.microsoft.com/office/drawing/2014/main" id="{823AD093-8203-4521-93EC-132D62A3D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07" y="1940667"/>
            <a:ext cx="5920595" cy="4270629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1C020C2-6406-4BE8-A257-DA22723D6A71}"/>
              </a:ext>
            </a:extLst>
          </p:cNvPr>
          <p:cNvSpPr txBox="1">
            <a:spLocks/>
          </p:cNvSpPr>
          <p:nvPr/>
        </p:nvSpPr>
        <p:spPr>
          <a:xfrm>
            <a:off x="1081027" y="1201755"/>
            <a:ext cx="4820533" cy="33491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cs typeface="Calibri"/>
              </a:rPr>
              <a:t>5.1.1. Ciclo Otto</a:t>
            </a:r>
            <a:endParaRPr lang="pt-BR" sz="3200" b="1">
              <a:cs typeface="Calibri" panose="020F0502020204030204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5CB8710-6763-4BC1-85BC-C0FAD4C9DE50}"/>
              </a:ext>
            </a:extLst>
          </p:cNvPr>
          <p:cNvSpPr txBox="1">
            <a:spLocks/>
          </p:cNvSpPr>
          <p:nvPr/>
        </p:nvSpPr>
        <p:spPr>
          <a:xfrm>
            <a:off x="894120" y="454132"/>
            <a:ext cx="4820533" cy="33491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cs typeface="Calibri"/>
              </a:rPr>
              <a:t>5.1. Ciclos</a:t>
            </a:r>
            <a:endParaRPr lang="pt-BR" sz="4000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0672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15F65F6-EBA9-436C-AC5F-D2675B45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noProof="0" smtClean="0"/>
              <a:t>10/21/2019</a:t>
            </a:fld>
            <a:endParaRPr lang="en-US" noProof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76CDB6-AF4E-490A-B9D3-4405937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CD9A10-F8E4-4A04-BD83-C6330CD87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1C020C2-6406-4BE8-A257-DA22723D6A71}"/>
              </a:ext>
            </a:extLst>
          </p:cNvPr>
          <p:cNvSpPr txBox="1">
            <a:spLocks/>
          </p:cNvSpPr>
          <p:nvPr/>
        </p:nvSpPr>
        <p:spPr>
          <a:xfrm>
            <a:off x="850989" y="583529"/>
            <a:ext cx="4820533" cy="334918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cs typeface="Calibri"/>
              </a:rPr>
              <a:t>5.1.2. Ciclo Diesel</a:t>
            </a:r>
            <a:endParaRPr lang="pt-BR" sz="3200" b="1">
              <a:cs typeface="Calibri" panose="020F0502020204030204"/>
            </a:endParaRPr>
          </a:p>
        </p:txBody>
      </p:sp>
      <p:pic>
        <p:nvPicPr>
          <p:cNvPr id="5" name="Imagem 5" descr="Uma imagem contendo diferente, foto, mesa, muitos&#10;&#10;Descrição gerada com muito alta confiança">
            <a:extLst>
              <a:ext uri="{FF2B5EF4-FFF2-40B4-BE49-F238E27FC236}">
                <a16:creationId xmlns:a16="http://schemas.microsoft.com/office/drawing/2014/main" id="{9D2BC456-2FB9-4DC5-8391-318616695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88" r="198" b="263"/>
          <a:stretch/>
        </p:blipFill>
        <p:spPr>
          <a:xfrm>
            <a:off x="2366512" y="1757279"/>
            <a:ext cx="6812001" cy="42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86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69ADFB-458A-40C3-9DE4-619886CE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329" y="583529"/>
            <a:ext cx="4820533" cy="334918"/>
          </a:xfrm>
        </p:spPr>
        <p:txBody>
          <a:bodyPr>
            <a:normAutofit/>
          </a:bodyPr>
          <a:lstStyle/>
          <a:p>
            <a:r>
              <a:rPr lang="en-US" sz="2400">
                <a:cs typeface="Calibri"/>
              </a:rPr>
              <a:t>5.3. Motor de 2 Tempos</a:t>
            </a:r>
            <a:endParaRPr lang="pt-BR" sz="2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51F91C-5F8D-4A11-862D-F2EEB016B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687" y="1205103"/>
            <a:ext cx="4820533" cy="1618232"/>
          </a:xfrm>
        </p:spPr>
        <p:txBody>
          <a:bodyPr vert="horz" lIns="36000" tIns="0" rIns="0" bIns="0" rtlCol="0" anchor="t">
            <a:normAutofit/>
          </a:bodyPr>
          <a:lstStyle/>
          <a:p>
            <a:r>
              <a:rPr lang="en-US" sz="2000" err="1">
                <a:solidFill>
                  <a:schemeClr val="tx2"/>
                </a:solidFill>
                <a:cs typeface="Calibri"/>
              </a:rPr>
              <a:t>Completa</a:t>
            </a:r>
            <a:r>
              <a:rPr lang="en-US" sz="2000">
                <a:solidFill>
                  <a:schemeClr val="tx2"/>
                </a:solidFill>
                <a:cs typeface="Calibri"/>
              </a:rPr>
              <a:t> o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ciclo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em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apenas</a:t>
            </a:r>
            <a:r>
              <a:rPr lang="en-US" sz="2000">
                <a:solidFill>
                  <a:schemeClr val="tx2"/>
                </a:solidFill>
                <a:cs typeface="Calibri"/>
              </a:rPr>
              <a:t> um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giro</a:t>
            </a:r>
            <a:r>
              <a:rPr lang="en-US" sz="2000">
                <a:solidFill>
                  <a:schemeClr val="tx2"/>
                </a:solidFill>
                <a:cs typeface="Calibri"/>
              </a:rPr>
              <a:t> de 360</a:t>
            </a: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° do virabrequim.</a:t>
            </a:r>
            <a:endParaRPr lang="en-US" sz="2000" dirty="0">
              <a:solidFill>
                <a:schemeClr val="tx2"/>
              </a:solidFill>
              <a:cs typeface="Calibri"/>
            </a:endParaRPr>
          </a:p>
          <a:p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endParaRPr lang="en-US" sz="1600">
              <a:cs typeface="Calibri" panose="020F0502020204030204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BCF80E-E944-4775-837D-8758692251D1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294507" y="583529"/>
            <a:ext cx="4820533" cy="334918"/>
          </a:xfrm>
        </p:spPr>
        <p:txBody>
          <a:bodyPr>
            <a:normAutofit/>
          </a:bodyPr>
          <a:lstStyle/>
          <a:p>
            <a:r>
              <a:rPr lang="en-US" sz="2400"/>
              <a:t>5.4. Motor de 4 Tempos</a:t>
            </a:r>
            <a:endParaRPr lang="pt-BR" sz="2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55FF9-7ABA-4DBF-88DE-CDB55A36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52D66-589E-45FC-9EB3-05D35D62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D9DB0-E1CB-4A3C-8DAB-CA928054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57CE5AC-44F7-4A47-BC9A-6BE823B6FA77}"/>
              </a:ext>
            </a:extLst>
          </p:cNvPr>
          <p:cNvSpPr txBox="1">
            <a:spLocks/>
          </p:cNvSpPr>
          <p:nvPr/>
        </p:nvSpPr>
        <p:spPr>
          <a:xfrm>
            <a:off x="6136106" y="1199352"/>
            <a:ext cx="4820533" cy="1618232"/>
          </a:xfrm>
          <a:prstGeom prst="rect">
            <a:avLst/>
          </a:prstGeom>
        </p:spPr>
        <p:txBody>
          <a:bodyPr vert="horz" lIns="36000" tIns="0" rIns="0" bIns="0" rtlCol="0" anchor="t">
            <a:norm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err="1">
                <a:solidFill>
                  <a:schemeClr val="tx2"/>
                </a:solidFill>
                <a:cs typeface="Calibri"/>
              </a:rPr>
              <a:t>Completa</a:t>
            </a:r>
            <a:r>
              <a:rPr lang="en-US" sz="2000">
                <a:solidFill>
                  <a:schemeClr val="tx2"/>
                </a:solidFill>
                <a:cs typeface="Calibri"/>
              </a:rPr>
              <a:t> o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ciclo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em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dois</a:t>
            </a:r>
            <a:r>
              <a:rPr lang="en-US" sz="2000" dirty="0">
                <a:solidFill>
                  <a:schemeClr val="tx2"/>
                </a:solidFill>
                <a:cs typeface="Calibri"/>
              </a:rPr>
              <a:t> </a:t>
            </a:r>
            <a:r>
              <a:rPr lang="en-US" sz="2000" err="1">
                <a:solidFill>
                  <a:schemeClr val="tx2"/>
                </a:solidFill>
                <a:cs typeface="Calibri"/>
              </a:rPr>
              <a:t>giro</a:t>
            </a:r>
            <a:r>
              <a:rPr lang="en-US" sz="2000">
                <a:solidFill>
                  <a:schemeClr val="tx2"/>
                </a:solidFill>
                <a:cs typeface="Calibri"/>
              </a:rPr>
              <a:t> de 360</a:t>
            </a:r>
            <a:r>
              <a:rPr lang="en-US" sz="2000">
                <a:solidFill>
                  <a:schemeClr val="tx2"/>
                </a:solidFill>
                <a:ea typeface="+mn-lt"/>
                <a:cs typeface="+mn-lt"/>
              </a:rPr>
              <a:t>° do virabrequim.</a:t>
            </a:r>
            <a:endParaRPr lang="en-US" sz="2000" dirty="0">
              <a:solidFill>
                <a:schemeClr val="tx2"/>
              </a:solidFill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000">
              <a:cs typeface="Calibri"/>
            </a:endParaRPr>
          </a:p>
          <a:p>
            <a:endParaRPr lang="en-US" sz="1600">
              <a:cs typeface="Calibri" panose="020F0502020204030204"/>
            </a:endParaRPr>
          </a:p>
        </p:txBody>
      </p:sp>
      <p:pic>
        <p:nvPicPr>
          <p:cNvPr id="18" name="Imagem 18">
            <a:extLst>
              <a:ext uri="{FF2B5EF4-FFF2-40B4-BE49-F238E27FC236}">
                <a16:creationId xmlns:a16="http://schemas.microsoft.com/office/drawing/2014/main" id="{46F9893C-7CF8-46DE-9438-5CB5D51C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65" y="2425762"/>
            <a:ext cx="3275162" cy="342983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93F37FE-3BEB-4228-92DD-A01A554437F8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731" y="2426479"/>
            <a:ext cx="1639378" cy="35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254501"/>
            <a:ext cx="4584212" cy="1001338"/>
          </a:xfrm>
        </p:spPr>
        <p:txBody>
          <a:bodyPr/>
          <a:lstStyle/>
          <a:p>
            <a:r>
              <a:rPr lang="en-US" dirty="0" err="1">
                <a:cs typeface="Calibri"/>
              </a:rPr>
              <a:t>Sumário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D5F10-D404-44BB-9FA3-BB375B5A7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1612657"/>
            <a:ext cx="4584212" cy="3942724"/>
          </a:xfrm>
        </p:spPr>
        <p:txBody>
          <a:bodyPr vert="horz" lIns="36000" tIns="0" rIns="0" bIns="0" rtlCol="0" anchor="t">
            <a:normAutofit/>
          </a:bodyPr>
          <a:lstStyle/>
          <a:p>
            <a:pPr marL="342900" indent="-342900">
              <a:buAutoNum type="arabicPeriod"/>
            </a:pPr>
            <a:r>
              <a:rPr lang="en-US" dirty="0" err="1">
                <a:cs typeface="Calibri"/>
              </a:rPr>
              <a:t>História</a:t>
            </a: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dirty="0" err="1">
                <a:cs typeface="Calibri"/>
              </a:rPr>
              <a:t>Definição</a:t>
            </a:r>
            <a:endParaRPr lang="en-US">
              <a:cs typeface="Calibri"/>
            </a:endParaRPr>
          </a:p>
          <a:p>
            <a:pPr marL="342900" indent="-342900">
              <a:buAutoNum type="arabicPeriod"/>
            </a:pPr>
            <a:r>
              <a:rPr lang="en-US" err="1">
                <a:cs typeface="Calibri"/>
              </a:rPr>
              <a:t>Tipos</a:t>
            </a:r>
            <a:r>
              <a:rPr lang="en-US" dirty="0">
                <a:cs typeface="Calibri"/>
              </a:rPr>
              <a:t> de </a:t>
            </a:r>
            <a:r>
              <a:rPr lang="en-US" err="1">
                <a:cs typeface="Calibri"/>
              </a:rPr>
              <a:t>motores</a:t>
            </a: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Componentes do motor</a:t>
            </a:r>
          </a:p>
          <a:p>
            <a:pPr marL="342900" indent="-342900">
              <a:buAutoNum type="arabicPeriod"/>
            </a:pPr>
            <a:r>
              <a:rPr lang="en-US" err="1">
                <a:cs typeface="Calibri"/>
              </a:rPr>
              <a:t>Funcionamento</a:t>
            </a:r>
            <a:endParaRPr lang="en-US">
              <a:cs typeface="Calibri"/>
            </a:endParaRP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Curiosidades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Disciplinas Relacionadas</a:t>
            </a:r>
          </a:p>
          <a:p>
            <a:pPr marL="342900" indent="-342900">
              <a:buAutoNum type="arabicPeriod"/>
            </a:pPr>
            <a:r>
              <a:rPr lang="en-US" err="1">
                <a:cs typeface="Calibri"/>
              </a:rPr>
              <a:t>Referências</a:t>
            </a:r>
            <a:endParaRPr lang="en-US">
              <a:cs typeface="Calibri"/>
            </a:endParaRP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  <a:p>
            <a:pPr marL="342900" indent="-342900">
              <a:buAutoNum type="arabicPeriod"/>
            </a:pPr>
            <a:endParaRPr lang="en-US" dirty="0"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E5032-BBDB-454D-8B28-8882C522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/>
          <a:lstStyle/>
          <a:p>
            <a:fld id="{3CE5352E-9B9F-4EDC-8769-7FA3D3F814C7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EB53D-33E6-4A35-884A-01F8EC4A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BC23DBD1-F259-4AEB-A7D9-D728D6E04490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6E1F9-C193-47F2-8658-048521E0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pic>
        <p:nvPicPr>
          <p:cNvPr id="19" name="Imagem 19" descr="Uma imagem contendo objeto, motor&#10;&#10;Descrição gerada com muito alta confiança">
            <a:extLst>
              <a:ext uri="{FF2B5EF4-FFF2-40B4-BE49-F238E27FC236}">
                <a16:creationId xmlns:a16="http://schemas.microsoft.com/office/drawing/2014/main" id="{49DA4767-BFCC-4284-B4A9-CE6B2D859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773" y="295182"/>
            <a:ext cx="6277303" cy="62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71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F3FAF2-BE25-476A-9023-2BE44B22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noProof="0" smtClean="0"/>
              <a:t>10/21/2019</a:t>
            </a:fld>
            <a:endParaRPr lang="en-US" noProof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2C9A15-6D08-4778-A990-CC38FAB5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FE92FD-1358-4115-860F-E4F87154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20</a:t>
            </a:fld>
            <a:endParaRPr lang="en-US" noProof="0"/>
          </a:p>
        </p:txBody>
      </p:sp>
      <p:pic>
        <p:nvPicPr>
          <p:cNvPr id="5" name="Imagem 5" descr="Uma imagem contendo lego, brinquedo, no interior, aniversário&#10;&#10;Descrição gerada com muito alta confiança">
            <a:extLst>
              <a:ext uri="{FF2B5EF4-FFF2-40B4-BE49-F238E27FC236}">
                <a16:creationId xmlns:a16="http://schemas.microsoft.com/office/drawing/2014/main" id="{E8011BA0-BB14-49C7-AF41-5E6454D56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567469"/>
            <a:ext cx="7329575" cy="55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93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F3FAF2-BE25-476A-9023-2BE44B22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noProof="0" smtClean="0"/>
              <a:t>10/21/2019</a:t>
            </a:fld>
            <a:endParaRPr lang="en-US" noProof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2C9A15-6D08-4778-A990-CC38FAB5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FE92FD-1358-4115-860F-E4F87154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F8A04-686F-4A6E-9C52-7AEA960F25AD}"/>
              </a:ext>
            </a:extLst>
          </p:cNvPr>
          <p:cNvSpPr txBox="1">
            <a:spLocks/>
          </p:cNvSpPr>
          <p:nvPr/>
        </p:nvSpPr>
        <p:spPr>
          <a:xfrm>
            <a:off x="836614" y="740998"/>
            <a:ext cx="9535686" cy="5688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6. Curiosidades</a:t>
            </a:r>
            <a:endParaRPr lang="en-US">
              <a:cs typeface="Calibri"/>
            </a:endParaRPr>
          </a:p>
        </p:txBody>
      </p:sp>
      <p:pic>
        <p:nvPicPr>
          <p:cNvPr id="8" name="Imagem 8" descr="Motor prateado e preto&#10;&#10;Descrição gerada com alta confiança">
            <a:extLst>
              <a:ext uri="{FF2B5EF4-FFF2-40B4-BE49-F238E27FC236}">
                <a16:creationId xmlns:a16="http://schemas.microsoft.com/office/drawing/2014/main" id="{35C3C012-EE8C-4A1B-8049-77B08DE0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38" y="1622463"/>
            <a:ext cx="5532407" cy="3986884"/>
          </a:xfrm>
          <a:prstGeom prst="rect">
            <a:avLst/>
          </a:prstGeom>
        </p:spPr>
      </p:pic>
      <p:pic>
        <p:nvPicPr>
          <p:cNvPr id="10" name="Imagem 10" descr="Uma imagem contendo grama, veículo militar, ao ar livre, transporte&#10;&#10;Descrição gerada com muito alta confiança">
            <a:extLst>
              <a:ext uri="{FF2B5EF4-FFF2-40B4-BE49-F238E27FC236}">
                <a16:creationId xmlns:a16="http://schemas.microsoft.com/office/drawing/2014/main" id="{050FDD78-29CD-493D-ADA0-7D44D4564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49" y="1622341"/>
            <a:ext cx="5748067" cy="3987128"/>
          </a:xfrm>
          <a:prstGeom prst="rect">
            <a:avLst/>
          </a:prstGeom>
        </p:spPr>
      </p:pic>
      <p:pic>
        <p:nvPicPr>
          <p:cNvPr id="12" name="Imagem 12" descr="Tela de celular com aplicativo aberto&#10;&#10;Descrição gerada com alta confiança">
            <a:extLst>
              <a:ext uri="{FF2B5EF4-FFF2-40B4-BE49-F238E27FC236}">
                <a16:creationId xmlns:a16="http://schemas.microsoft.com/office/drawing/2014/main" id="{3BA806DB-E8C0-48CD-87EE-D6DC0E7FA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25" y="2335219"/>
            <a:ext cx="5403010" cy="2446353"/>
          </a:xfrm>
          <a:prstGeom prst="rect">
            <a:avLst/>
          </a:prstGeom>
        </p:spPr>
      </p:pic>
      <p:pic>
        <p:nvPicPr>
          <p:cNvPr id="14" name="Imagem 14" descr="Uma imagem contendo ao ar livre, estrada, pessoa, bicicleta&#10;&#10;Descrição gerada com muito alta confiança">
            <a:extLst>
              <a:ext uri="{FF2B5EF4-FFF2-40B4-BE49-F238E27FC236}">
                <a16:creationId xmlns:a16="http://schemas.microsoft.com/office/drawing/2014/main" id="{9FB930C4-8791-4941-87CA-246F804E1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745" y="1714783"/>
            <a:ext cx="5748067" cy="38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F3FAF2-BE25-476A-9023-2BE44B221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noProof="0" smtClean="0"/>
              <a:t>10/21/2019</a:t>
            </a:fld>
            <a:endParaRPr lang="en-US" noProof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92C9A15-6D08-4778-A990-CC38FAB5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FE92FD-1358-4115-860F-E4F87154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22</a:t>
            </a:fld>
            <a:endParaRPr lang="en-US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F8A04-686F-4A6E-9C52-7AEA960F25AD}"/>
              </a:ext>
            </a:extLst>
          </p:cNvPr>
          <p:cNvSpPr txBox="1">
            <a:spLocks/>
          </p:cNvSpPr>
          <p:nvPr/>
        </p:nvSpPr>
        <p:spPr>
          <a:xfrm>
            <a:off x="836614" y="740998"/>
            <a:ext cx="9535686" cy="5688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6. Curiosidades</a:t>
            </a:r>
            <a:endParaRPr lang="en-US">
              <a:cs typeface="Calibri"/>
            </a:endParaRPr>
          </a:p>
        </p:txBody>
      </p:sp>
      <p:pic>
        <p:nvPicPr>
          <p:cNvPr id="5" name="Imagem 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062A9F2E-F608-463C-9447-1EF13627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13" y="1922768"/>
            <a:ext cx="5000444" cy="3127483"/>
          </a:xfrm>
          <a:prstGeom prst="rect">
            <a:avLst/>
          </a:prstGeom>
        </p:spPr>
      </p:pic>
      <p:pic>
        <p:nvPicPr>
          <p:cNvPr id="9" name="Imagem 10" descr="Uma imagem contendo desenho, placar&#10;&#10;Descrição gerada com muito alta confiança">
            <a:extLst>
              <a:ext uri="{FF2B5EF4-FFF2-40B4-BE49-F238E27FC236}">
                <a16:creationId xmlns:a16="http://schemas.microsoft.com/office/drawing/2014/main" id="{34515B8B-F111-454E-917A-EBDD9839C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924" y="1516812"/>
            <a:ext cx="2875471" cy="382437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6E0BCD-B013-430D-9A79-2D39FFB83F5A}"/>
              </a:ext>
            </a:extLst>
          </p:cNvPr>
          <p:cNvSpPr txBox="1"/>
          <p:nvPr/>
        </p:nvSpPr>
        <p:spPr>
          <a:xfrm>
            <a:off x="2797834" y="517009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>
                <a:cs typeface="Calibri"/>
              </a:rPr>
              <a:t>Atkinson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E77D2C2-F1EF-4BCC-9FF2-DDDFEA444D37}"/>
              </a:ext>
            </a:extLst>
          </p:cNvPr>
          <p:cNvSpPr txBox="1"/>
          <p:nvPr/>
        </p:nvSpPr>
        <p:spPr>
          <a:xfrm>
            <a:off x="8405003" y="517009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>
                <a:cs typeface="Calibri"/>
              </a:rPr>
              <a:t>Wankel</a:t>
            </a:r>
          </a:p>
        </p:txBody>
      </p:sp>
    </p:spTree>
    <p:extLst>
      <p:ext uri="{BB962C8B-B14F-4D97-AF65-F5344CB8AC3E}">
        <p14:creationId xmlns:p14="http://schemas.microsoft.com/office/powerpoint/2010/main" val="170606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337725-A3E0-422E-B3BE-2648171D1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448"/>
            <a:ext cx="10515600" cy="4320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EMC 5405 - FUNDAMENTOS DA TERMODINÂMICA;</a:t>
            </a:r>
          </a:p>
          <a:p>
            <a:r>
              <a:rPr lang="en-US">
                <a:ea typeface="+mn-lt"/>
                <a:cs typeface="+mn-lt"/>
              </a:rPr>
              <a:t>EMC 5407 - MECÂNICA DOS FLUIDOS I;</a:t>
            </a:r>
          </a:p>
          <a:p>
            <a:r>
              <a:rPr lang="en-US">
                <a:ea typeface="+mn-lt"/>
                <a:cs typeface="+mn-lt"/>
              </a:rPr>
              <a:t>EMC 5418 - TERMODINÂMICA APLICADA;</a:t>
            </a:r>
          </a:p>
          <a:p>
            <a:r>
              <a:rPr lang="en-US">
                <a:ea typeface="+mn-lt"/>
                <a:cs typeface="+mn-lt"/>
              </a:rPr>
              <a:t>EMC 5123 - MECANISMOS;</a:t>
            </a:r>
          </a:p>
          <a:p>
            <a:r>
              <a:rPr lang="en-US">
                <a:ea typeface="+mn-lt"/>
                <a:cs typeface="+mn-lt"/>
              </a:rPr>
              <a:t>EMC 5410 - LABORATÓRIO DE CIÊNCIAS TÉRMICAS;</a:t>
            </a:r>
          </a:p>
          <a:p>
            <a:r>
              <a:rPr lang="en-US">
                <a:ea typeface="+mn-lt"/>
                <a:cs typeface="+mn-lt"/>
              </a:rPr>
              <a:t>EMC 5417 - TRANSMISSÃO DE CALOR;</a:t>
            </a:r>
          </a:p>
          <a:p>
            <a:r>
              <a:rPr lang="en-US">
                <a:ea typeface="+mn-lt"/>
                <a:cs typeface="+mn-lt"/>
              </a:rPr>
              <a:t>EMC 5419 - MECÂNICA DOS FLUIDOS II;</a:t>
            </a:r>
          </a:p>
          <a:p>
            <a:r>
              <a:rPr lang="en-US">
                <a:ea typeface="+mn-lt"/>
                <a:cs typeface="+mn-lt"/>
              </a:rPr>
              <a:t>EMC 5335 - ELEMENTOS DE MÁQUINAS;</a:t>
            </a:r>
          </a:p>
          <a:p>
            <a:r>
              <a:rPr lang="en-US">
                <a:ea typeface="+mn-lt"/>
                <a:cs typeface="+mn-lt"/>
              </a:rPr>
              <a:t>EMC 5336 - CONTROLE DE SISTEMAS DINÂMICOS;</a:t>
            </a:r>
          </a:p>
          <a:p>
            <a:r>
              <a:rPr lang="en-US">
                <a:ea typeface="+mn-lt"/>
                <a:cs typeface="+mn-lt"/>
              </a:rPr>
              <a:t>EMC 5404 - TRANSMISSÃO DE CALOR II.</a:t>
            </a:r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1E63C-26E9-48D5-A73E-170EBF3B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7. Disciplinas Relacionadas</a:t>
            </a:r>
            <a:endParaRPr lang="pt-BR" err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6A59FB-D147-4944-A7D9-1C52A4E2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0CA4A-78F0-43F8-91E6-E5D8D30B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E9E4B-33CC-4919-B025-E775165A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43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EFC0-218D-4F7A-8C07-A588E93D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77" y="416122"/>
            <a:ext cx="4584212" cy="1001338"/>
          </a:xfrm>
        </p:spPr>
        <p:txBody>
          <a:bodyPr/>
          <a:lstStyle/>
          <a:p>
            <a:r>
              <a:rPr lang="en-US"/>
              <a:t>8. </a:t>
            </a:r>
            <a:r>
              <a:rPr lang="en-US" err="1"/>
              <a:t>Referências</a:t>
            </a:r>
            <a:endParaRPr lang="pt-BR" dirty="0" err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61437F-1DDD-4451-996A-9DF7CAD4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0489A-5129-490F-B756-17DF92C7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44253-31CE-4F44-8831-53D8A0ED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87C0DC4-EA98-4B57-BA38-E0DB1411C15B}"/>
              </a:ext>
            </a:extLst>
          </p:cNvPr>
          <p:cNvSpPr txBox="1"/>
          <p:nvPr/>
        </p:nvSpPr>
        <p:spPr>
          <a:xfrm>
            <a:off x="871269" y="2007080"/>
            <a:ext cx="10205047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pt-BR" sz="2000"/>
              <a:t>SCHULZ</a:t>
            </a:r>
            <a:r>
              <a:rPr lang="pt-BR" sz="2000">
                <a:ea typeface="+mn-lt"/>
                <a:cs typeface="+mn-lt"/>
              </a:rPr>
              <a:t>, Daniel. "Motores de combustão interna". Disponível em </a:t>
            </a:r>
            <a:r>
              <a:rPr lang="pt-BR" sz="2000" b="1">
                <a:ea typeface="+mn-lt"/>
                <a:cs typeface="+mn-lt"/>
              </a:rPr>
              <a:t>&lt;</a:t>
            </a:r>
            <a:r>
              <a:rPr lang="pt-BR" sz="2000" b="1" dirty="0">
                <a:ea typeface="+mn-lt"/>
                <a:cs typeface="+mn-lt"/>
                <a:hlinkClick r:id="rId2"/>
              </a:rPr>
              <a:t>https://</a:t>
            </a:r>
            <a:r>
              <a:rPr lang="pt-BR" sz="2000" b="1" u="sng" dirty="0">
                <a:latin typeface="Calibri"/>
                <a:cs typeface="Calibri"/>
                <a:hlinkClick r:id="rId2"/>
              </a:rPr>
              <a:t>www.if.ufrgs.br/~dschulz/web/combustao_interna.htm</a:t>
            </a:r>
            <a:r>
              <a:rPr lang="pt-BR" sz="2000" b="1">
                <a:ea typeface="+mn-lt"/>
                <a:cs typeface="+mn-lt"/>
              </a:rPr>
              <a:t>&gt;. </a:t>
            </a:r>
            <a:r>
              <a:rPr lang="pt-BR" sz="2000">
                <a:ea typeface="+mn-lt"/>
                <a:cs typeface="+mn-lt"/>
              </a:rPr>
              <a:t>Acesso em 15 de Outuvro de 2019</a:t>
            </a:r>
            <a:endParaRPr lang="pt-BR" sz="2000" b="1">
              <a:ea typeface="+mn-lt"/>
              <a:cs typeface="+mn-lt"/>
            </a:endParaRPr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pt-BR" sz="2000">
                <a:ea typeface="+mn-lt"/>
                <a:cs typeface="+mn-lt"/>
              </a:rPr>
              <a:t>FOGAÇA, Jennifer Rocha. </a:t>
            </a:r>
            <a:r>
              <a:rPr lang="pt-BR" sz="2000">
                <a:latin typeface="Calibri"/>
                <a:cs typeface="Calibri"/>
              </a:rPr>
              <a:t>"Funcionamento do motor de combustão interna". Disponível em &lt;</a:t>
            </a:r>
            <a:r>
              <a:rPr lang="pt-BR" sz="2000" b="1" dirty="0">
                <a:latin typeface="Calibri"/>
                <a:cs typeface="Calibri"/>
                <a:hlinkClick r:id="rId3"/>
              </a:rPr>
              <a:t>https://mundoeducacao.bol.uol.com.br/quimica/funcionamento-motor-combustao-interna.htm</a:t>
            </a:r>
            <a:r>
              <a:rPr lang="pt-BR" sz="2000">
                <a:latin typeface="Calibri"/>
                <a:cs typeface="Calibri"/>
              </a:rPr>
              <a:t>&gt;. Acesso em 15 de Outubro de 2019.</a:t>
            </a:r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pt-BR" sz="2000">
                <a:ea typeface="+mn-lt"/>
                <a:cs typeface="+mn-lt"/>
              </a:rPr>
              <a:t>UFPEL. Apostila de motores a combustão interna. Disponível em: &lt;</a:t>
            </a:r>
            <a:r>
              <a:rPr lang="pt-BR" sz="2000" b="1" dirty="0">
                <a:ea typeface="+mn-lt"/>
                <a:cs typeface="+mn-lt"/>
                <a:hlinkClick r:id="rId4"/>
              </a:rPr>
              <a:t>https://wp.ufpel.edu.br/mlaura/files/2013/01/Apostila-de-Motores-a-Combustão-Interna.pdf</a:t>
            </a:r>
            <a:r>
              <a:rPr lang="pt-BR" sz="2000">
                <a:latin typeface="Calibri"/>
                <a:ea typeface="+mn-lt"/>
                <a:cs typeface="+mn-lt"/>
              </a:rPr>
              <a:t>&gt;. Acesso em 15 de Outubro de 2019.</a:t>
            </a:r>
            <a:endParaRPr lang="pt-BR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133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61437F-1DDD-4451-996A-9DF7CAD4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0489A-5129-490F-B756-17DF92C7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44253-31CE-4F44-8831-53D8A0ED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288207-99B8-4540-ABF2-12E3296B56EC}"/>
              </a:ext>
            </a:extLst>
          </p:cNvPr>
          <p:cNvSpPr/>
          <p:nvPr/>
        </p:nvSpPr>
        <p:spPr>
          <a:xfrm>
            <a:off x="2875" y="-4313"/>
            <a:ext cx="4724399" cy="6866625"/>
          </a:xfrm>
          <a:prstGeom prst="rect">
            <a:avLst/>
          </a:prstGeom>
          <a:gradFill>
            <a:gsLst>
              <a:gs pos="0">
                <a:srgbClr val="6D3B4F">
                  <a:alpha val="20000"/>
                </a:srgb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B3DB95-D3DC-49DE-95FE-A1D004A5AC3C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860" y="255279"/>
            <a:ext cx="6344726" cy="6344726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42022C8A-1503-4628-924C-2910A250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00" y="2535580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9</a:t>
            </a:r>
            <a:r>
              <a:rPr lang="en-US" sz="3600" kern="1200">
                <a:latin typeface="+mj-lt"/>
                <a:ea typeface="+mj-ea"/>
                <a:cs typeface="+mj-cs"/>
              </a:rPr>
              <a:t>. </a:t>
            </a:r>
            <a:r>
              <a:rPr lang="en-US" sz="3600"/>
              <a:t>Dúvidas?</a:t>
            </a:r>
            <a:endParaRPr lang="en-US" sz="3600" kern="120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188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Uma imagem contendo no interior, preto, feito, mesa&#10;&#10;Descrição gerada com muito alta confiança">
            <a:extLst>
              <a:ext uri="{FF2B5EF4-FFF2-40B4-BE49-F238E27FC236}">
                <a16:creationId xmlns:a16="http://schemas.microsoft.com/office/drawing/2014/main" id="{179AA3B4-DDB4-4B2A-B234-DE5CD2E340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" r="14"/>
          <a:stretch>
            <a:fillRect/>
          </a:stretch>
        </p:blipFill>
        <p:spPr>
          <a:xfrm>
            <a:off x="456254" y="385314"/>
            <a:ext cx="11279493" cy="601548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1A0A4F-F62B-4411-8D3E-82A00A1F4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Obrigado</a:t>
            </a:r>
            <a:r>
              <a:rPr lang="en-US" dirty="0"/>
              <a:t>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52B999-CAEB-49BE-835B-3CF1107C4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João Gabriel Camilo e Pedro Gonzaga</a:t>
            </a:r>
            <a:endParaRPr lang="pt-B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94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77D9F-55A9-45FE-B943-4A14EFB1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</a:t>
            </a:r>
            <a:r>
              <a:rPr lang="en-US" dirty="0" err="1"/>
              <a:t>História</a:t>
            </a:r>
            <a:endParaRPr lang="pt-BR" dirty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B6DC5D-FEA7-4B54-90D0-75E1C2E912BA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 vert="horz" lIns="36000" tIns="0" rIns="0" bIns="0" rtlCol="0" anchor="t">
            <a:normAutofit/>
          </a:bodyPr>
          <a:lstStyle/>
          <a:p>
            <a:r>
              <a:rPr lang="en-US" dirty="0">
                <a:cs typeface="Calibri"/>
              </a:rPr>
              <a:t>No século XVIII apareceram os primeiros motores a combustão externa, em que o combustível </a:t>
            </a:r>
            <a:r>
              <a:rPr lang="en-US">
                <a:cs typeface="Calibri"/>
              </a:rPr>
              <a:t>utilizado era lenha. Motores eram a vapor e utilizados em máquinas estacionárias.</a:t>
            </a:r>
            <a:endParaRPr lang="en-US" dirty="0">
              <a:cs typeface="Calibri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86D6D6-02B7-45B8-B60C-D7ACCD1A78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1558" y="2536682"/>
            <a:ext cx="1728216" cy="604730"/>
          </a:xfrm>
        </p:spPr>
        <p:txBody>
          <a:bodyPr/>
          <a:lstStyle/>
          <a:p>
            <a:r>
              <a:rPr lang="en-US">
                <a:ea typeface="Tahoma"/>
                <a:cs typeface="Calibri"/>
              </a:rPr>
              <a:t>1860</a:t>
            </a:r>
            <a:endParaRPr lang="en-US" b="0">
              <a:ea typeface="+mj-lt"/>
              <a:cs typeface="+mj-lt"/>
            </a:endParaRP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C496606-8B03-4336-A6E1-522B6BF8B86F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175257" y="3898120"/>
            <a:ext cx="1728216" cy="487778"/>
          </a:xfrm>
        </p:spPr>
        <p:txBody>
          <a:bodyPr>
            <a:normAutofit lnSpcReduction="10000"/>
          </a:bodyPr>
          <a:lstStyle/>
          <a:p>
            <a:pPr marL="285750" indent="-285750">
              <a:buChar char="•"/>
            </a:pPr>
            <a:r>
              <a:rPr lang="en-US"/>
              <a:t>Potência: 1 CV</a:t>
            </a:r>
            <a:endParaRPr lang="pt-BR"/>
          </a:p>
          <a:p>
            <a:pPr marL="285750" indent="-285750">
              <a:buChar char="•"/>
            </a:pPr>
            <a:r>
              <a:rPr lang="en-US"/>
              <a:t>Gás</a:t>
            </a:r>
            <a:r>
              <a:rPr lang="en-US" dirty="0">
                <a:cs typeface="Calibri"/>
              </a:rPr>
              <a:t> </a:t>
            </a:r>
            <a:r>
              <a:rPr lang="en-US">
                <a:cs typeface="Calibri"/>
              </a:rPr>
              <a:t>de Iluminação</a:t>
            </a:r>
            <a:endParaRPr lang="pt-BR">
              <a:cs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EEE559-3B1C-40F5-B611-B75A47F21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558" y="3100771"/>
            <a:ext cx="1728216" cy="334918"/>
          </a:xfrm>
        </p:spPr>
        <p:txBody>
          <a:bodyPr>
            <a:normAutofit/>
          </a:bodyPr>
          <a:lstStyle/>
          <a:p>
            <a:r>
              <a:rPr lang="en-US" sz="1600">
                <a:cs typeface="Calibri"/>
              </a:rPr>
              <a:t>Motor de Lenoir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F1BEAB5-C4E1-4249-82AF-56673C72FF1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024487" y="2536682"/>
            <a:ext cx="1728216" cy="604730"/>
          </a:xfrm>
        </p:spPr>
        <p:txBody>
          <a:bodyPr/>
          <a:lstStyle/>
          <a:p>
            <a:r>
              <a:rPr lang="en-US">
                <a:ea typeface="Tahoma"/>
                <a:cs typeface="Calibri"/>
              </a:rPr>
              <a:t>1861</a:t>
            </a:r>
            <a:endParaRPr lang="pt-BR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EC925B-48F1-47CA-B19B-49E234391A4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212360" y="2507927"/>
            <a:ext cx="1728216" cy="604730"/>
          </a:xfrm>
        </p:spPr>
        <p:txBody>
          <a:bodyPr/>
          <a:lstStyle/>
          <a:p>
            <a:r>
              <a:rPr lang="en-US">
                <a:ea typeface="Tahoma"/>
                <a:cs typeface="Calibri"/>
              </a:rPr>
              <a:t>1872</a:t>
            </a:r>
            <a:endParaRPr lang="pt-BR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FF48712-CD7C-447C-A7E4-161F475785B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1889</a:t>
            </a:r>
            <a:endParaRPr lang="pt-BR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9F2913-0094-4416-9648-629E1EFB63E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688749" y="2536682"/>
            <a:ext cx="1728216" cy="604730"/>
          </a:xfrm>
        </p:spPr>
        <p:txBody>
          <a:bodyPr/>
          <a:lstStyle/>
          <a:p>
            <a:r>
              <a:rPr lang="en-US">
                <a:ea typeface="Tahoma"/>
                <a:cs typeface="Tahoma"/>
              </a:rPr>
              <a:t>1893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27198-FBEF-4DD0-9CF6-B5D6F172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E1523-5606-4324-8957-0FCB9EF82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90187-D74A-4B86-B2F9-0462F01A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A6CD02-F512-4F04-ABA3-975C29686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E48DB82-3677-40F4-81BE-211D51D27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8793A4-1A01-4886-AF26-8EA17C612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ECB4A2-CE5A-4D03-8BA0-9181DD30E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25AA4B-97A2-434E-A699-DA47607C2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ED01977-81C9-4F0B-8D5F-D5483CB21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pic>
        <p:nvPicPr>
          <p:cNvPr id="39" name="Imagem 39" descr="Foto preto e branco de tanque de guerra&#10;&#10;Descrição gerada com alta confiança">
            <a:extLst>
              <a:ext uri="{FF2B5EF4-FFF2-40B4-BE49-F238E27FC236}">
                <a16:creationId xmlns:a16="http://schemas.microsoft.com/office/drawing/2014/main" id="{94D9FFFE-AE43-4B04-9935-0EC0C1016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9" y="4444581"/>
            <a:ext cx="2498065" cy="1663819"/>
          </a:xfrm>
          <a:prstGeom prst="rect">
            <a:avLst/>
          </a:prstGeom>
        </p:spPr>
      </p:pic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A0A9FE6B-25DE-47AA-A6F3-ADC7FCD37295}"/>
              </a:ext>
            </a:extLst>
          </p:cNvPr>
          <p:cNvSpPr txBox="1">
            <a:spLocks/>
          </p:cNvSpPr>
          <p:nvPr/>
        </p:nvSpPr>
        <p:spPr>
          <a:xfrm>
            <a:off x="3044977" y="3095020"/>
            <a:ext cx="1728216" cy="334918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cs typeface="Calibri"/>
              </a:rPr>
              <a:t>Otto e Langen</a:t>
            </a:r>
            <a:endParaRPr lang="pt-BR"/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26492B95-C865-4341-83F9-B87F1B09C735}"/>
              </a:ext>
            </a:extLst>
          </p:cNvPr>
          <p:cNvSpPr txBox="1">
            <a:spLocks/>
          </p:cNvSpPr>
          <p:nvPr/>
        </p:nvSpPr>
        <p:spPr>
          <a:xfrm>
            <a:off x="2829318" y="3949878"/>
            <a:ext cx="2073272" cy="487778"/>
          </a:xfrm>
          <a:prstGeom prst="rect">
            <a:avLst/>
          </a:prstGeom>
        </p:spPr>
        <p:txBody>
          <a:bodyPr vert="horz" lIns="36000" tIns="0" rIns="0" bIns="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Ar + Gás de iluminação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Centelha elétrica</a:t>
            </a:r>
            <a:endParaRPr lang="en-US" dirty="0">
              <a:cs typeface="Calibri"/>
            </a:endParaRPr>
          </a:p>
        </p:txBody>
      </p:sp>
      <p:pic>
        <p:nvPicPr>
          <p:cNvPr id="69" name="Imagem 69" descr="Uma imagem contendo no interior, bicicleta, mesa, preto&#10;&#10;Descrição gerada com muito alta confiança">
            <a:extLst>
              <a:ext uri="{FF2B5EF4-FFF2-40B4-BE49-F238E27FC236}">
                <a16:creationId xmlns:a16="http://schemas.microsoft.com/office/drawing/2014/main" id="{21564916-4289-48AF-B0D2-2EF9C441D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589" y="4441885"/>
            <a:ext cx="2268748" cy="1669212"/>
          </a:xfrm>
          <a:prstGeom prst="rect">
            <a:avLst/>
          </a:prstGeom>
        </p:spPr>
      </p:pic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888D93EB-AC4A-4E73-B251-5ACA42E45C66}"/>
              </a:ext>
            </a:extLst>
          </p:cNvPr>
          <p:cNvSpPr txBox="1">
            <a:spLocks/>
          </p:cNvSpPr>
          <p:nvPr/>
        </p:nvSpPr>
        <p:spPr>
          <a:xfrm>
            <a:off x="5172825" y="3080642"/>
            <a:ext cx="1728216" cy="334918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cs typeface="Calibri"/>
              </a:rPr>
              <a:t>Otto (Pós de Rocha)</a:t>
            </a:r>
            <a:endParaRPr lang="en-US" sz="1600" dirty="0">
              <a:cs typeface="Calibri"/>
            </a:endParaRPr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7D4BCCE3-0348-44F4-BA3E-9C518A077AC3}"/>
              </a:ext>
            </a:extLst>
          </p:cNvPr>
          <p:cNvSpPr txBox="1">
            <a:spLocks/>
          </p:cNvSpPr>
          <p:nvPr/>
        </p:nvSpPr>
        <p:spPr>
          <a:xfrm>
            <a:off x="5172827" y="3892368"/>
            <a:ext cx="2231422" cy="487778"/>
          </a:xfrm>
          <a:prstGeom prst="rect">
            <a:avLst/>
          </a:prstGeom>
        </p:spPr>
        <p:txBody>
          <a:bodyPr vert="horz" lIns="36000" tIns="0" rIns="0" bIns="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Estudo térmodinâmico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Gás de carvão/Gasogênio</a:t>
            </a:r>
          </a:p>
        </p:txBody>
      </p:sp>
      <p:pic>
        <p:nvPicPr>
          <p:cNvPr id="74" name="Imagem 74" descr="Uma imagem contendo relógio&#10;&#10;Descrição gerada com muito alta confiança">
            <a:extLst>
              <a:ext uri="{FF2B5EF4-FFF2-40B4-BE49-F238E27FC236}">
                <a16:creationId xmlns:a16="http://schemas.microsoft.com/office/drawing/2014/main" id="{67E835E8-5E82-4DE8-B11F-BCA725EE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740" y="4433402"/>
            <a:ext cx="2196861" cy="1671800"/>
          </a:xfrm>
          <a:prstGeom prst="rect">
            <a:avLst/>
          </a:prstGeom>
        </p:spPr>
      </p:pic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DA42036F-4FFF-4E79-8ADA-3C4F60FA8B25}"/>
              </a:ext>
            </a:extLst>
          </p:cNvPr>
          <p:cNvSpPr txBox="1">
            <a:spLocks/>
          </p:cNvSpPr>
          <p:nvPr/>
        </p:nvSpPr>
        <p:spPr>
          <a:xfrm>
            <a:off x="7415692" y="3095018"/>
            <a:ext cx="1929499" cy="334918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cs typeface="Calibri"/>
              </a:rPr>
              <a:t>Aplicação em veículos</a:t>
            </a:r>
            <a:endParaRPr lang="pt-BR"/>
          </a:p>
        </p:txBody>
      </p:sp>
      <p:pic>
        <p:nvPicPr>
          <p:cNvPr id="77" name="Imagem 77" descr="Foto em preto e branco de caminhão antigo&#10;&#10;Descrição gerada com alta confiança">
            <a:extLst>
              <a:ext uri="{FF2B5EF4-FFF2-40B4-BE49-F238E27FC236}">
                <a16:creationId xmlns:a16="http://schemas.microsoft.com/office/drawing/2014/main" id="{49A625D8-3514-4B2F-818C-3C21786DA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495" y="4443251"/>
            <a:ext cx="2153729" cy="1666479"/>
          </a:xfrm>
          <a:prstGeom prst="rect">
            <a:avLst/>
          </a:prstGeom>
        </p:spPr>
      </p:pic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027D9E1B-C6B8-4E21-979B-A2A31D2D7D82}"/>
              </a:ext>
            </a:extLst>
          </p:cNvPr>
          <p:cNvSpPr txBox="1">
            <a:spLocks/>
          </p:cNvSpPr>
          <p:nvPr/>
        </p:nvSpPr>
        <p:spPr>
          <a:xfrm>
            <a:off x="7501959" y="3892368"/>
            <a:ext cx="1728214" cy="487778"/>
          </a:xfrm>
          <a:prstGeom prst="rect">
            <a:avLst/>
          </a:prstGeom>
        </p:spPr>
        <p:txBody>
          <a:bodyPr vert="horz" lIns="36000" tIns="0" rIns="0" bIns="0" rtlCol="0" anchor="t" anchorCtr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Primeira aplicação em veículos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Gasolina</a:t>
            </a:r>
            <a:endParaRPr lang="en-US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2090FAE-733B-476B-A28C-0BD3DEE28F8A}"/>
              </a:ext>
            </a:extLst>
          </p:cNvPr>
          <p:cNvSpPr txBox="1">
            <a:spLocks/>
          </p:cNvSpPr>
          <p:nvPr/>
        </p:nvSpPr>
        <p:spPr>
          <a:xfrm>
            <a:off x="9701692" y="3095018"/>
            <a:ext cx="1929499" cy="334918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cs typeface="Calibri"/>
              </a:rPr>
              <a:t>Rudolf Diesel</a:t>
            </a:r>
            <a:endParaRPr lang="pt-BR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E4168739-3EAC-45DA-8413-F2AE18A771F0}"/>
              </a:ext>
            </a:extLst>
          </p:cNvPr>
          <p:cNvSpPr txBox="1">
            <a:spLocks/>
          </p:cNvSpPr>
          <p:nvPr/>
        </p:nvSpPr>
        <p:spPr>
          <a:xfrm>
            <a:off x="9787959" y="3892367"/>
            <a:ext cx="2231422" cy="487778"/>
          </a:xfrm>
          <a:prstGeom prst="rect">
            <a:avLst/>
          </a:prstGeom>
        </p:spPr>
        <p:txBody>
          <a:bodyPr vert="horz" lIns="36000" tIns="0" rIns="0" bIns="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Ignição por compressão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Motor témico racional</a:t>
            </a:r>
            <a:endParaRPr lang="en-US" dirty="0">
              <a:cs typeface="Calibri"/>
            </a:endParaRPr>
          </a:p>
        </p:txBody>
      </p:sp>
      <p:pic>
        <p:nvPicPr>
          <p:cNvPr id="82" name="Imagem 82" descr="Uma imagem contendo cadeira, mesa, computador, equipamento&#10;&#10;Descrição gerada com muito alta confiança">
            <a:extLst>
              <a:ext uri="{FF2B5EF4-FFF2-40B4-BE49-F238E27FC236}">
                <a16:creationId xmlns:a16="http://schemas.microsoft.com/office/drawing/2014/main" id="{53821D03-E533-4DD3-A4B3-83D432CA0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8913" y="4428226"/>
            <a:ext cx="1238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6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9D3C-271B-484C-AA5F-E93866C2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</a:t>
            </a:r>
            <a:r>
              <a:rPr lang="en-US" dirty="0" err="1"/>
              <a:t>Definição</a:t>
            </a:r>
            <a:endParaRPr lang="pt-BR" dirty="0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A213A-C566-4DE2-A4F6-8F57B17E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8DCA8-7838-411E-BF9A-714E6DEB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B21D0-9A40-4774-828B-959B3E66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7F6A89A9-9127-4D93-89BF-2BBF4ABB3295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79746" y="1636625"/>
            <a:ext cx="9535686" cy="693014"/>
          </a:xfrm>
        </p:spPr>
        <p:txBody>
          <a:bodyPr vert="horz" lIns="36000" tIns="0" rIns="0" bIns="0" rtlCol="0" anchor="t">
            <a:normAutofit/>
          </a:bodyPr>
          <a:lstStyle/>
          <a:p>
            <a:r>
              <a:rPr lang="pt-BR">
                <a:cs typeface="Calibri"/>
              </a:rPr>
              <a:t>Converte energia em trabalho mecânico.</a:t>
            </a:r>
          </a:p>
          <a:p>
            <a:r>
              <a:rPr lang="pt-BR">
                <a:cs typeface="Calibri"/>
              </a:rPr>
              <a:t>No caso do motor de combustão, converte a energia térmica em energia mecânica.</a:t>
            </a:r>
            <a:endParaRPr lang="pt-BR" dirty="0">
              <a:cs typeface="Calibri"/>
            </a:endParaRPr>
          </a:p>
        </p:txBody>
      </p:sp>
      <p:sp>
        <p:nvSpPr>
          <p:cNvPr id="20" name="Triângulo isósceles 19">
            <a:extLst>
              <a:ext uri="{FF2B5EF4-FFF2-40B4-BE49-F238E27FC236}">
                <a16:creationId xmlns:a16="http://schemas.microsoft.com/office/drawing/2014/main" id="{75A418D9-6D23-4331-8266-516EFCC4AB44}"/>
              </a:ext>
            </a:extLst>
          </p:cNvPr>
          <p:cNvSpPr/>
          <p:nvPr/>
        </p:nvSpPr>
        <p:spPr>
          <a:xfrm>
            <a:off x="2388251" y="3518141"/>
            <a:ext cx="1380225" cy="1193319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1" name="CaixaDeTexto 2">
            <a:extLst>
              <a:ext uri="{FF2B5EF4-FFF2-40B4-BE49-F238E27FC236}">
                <a16:creationId xmlns:a16="http://schemas.microsoft.com/office/drawing/2014/main" id="{68F0DD66-32EC-410C-8655-D0AD070C16A7}"/>
              </a:ext>
            </a:extLst>
          </p:cNvPr>
          <p:cNvSpPr txBox="1"/>
          <p:nvPr/>
        </p:nvSpPr>
        <p:spPr>
          <a:xfrm>
            <a:off x="2221841" y="3127616"/>
            <a:ext cx="274320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Combustível</a:t>
            </a:r>
          </a:p>
        </p:txBody>
      </p:sp>
      <p:sp>
        <p:nvSpPr>
          <p:cNvPr id="23" name="CaixaDeTexto 3">
            <a:extLst>
              <a:ext uri="{FF2B5EF4-FFF2-40B4-BE49-F238E27FC236}">
                <a16:creationId xmlns:a16="http://schemas.microsoft.com/office/drawing/2014/main" id="{3DE6BF44-ECAD-4728-B7D5-D74B2F15EB9F}"/>
              </a:ext>
            </a:extLst>
          </p:cNvPr>
          <p:cNvSpPr txBox="1"/>
          <p:nvPr/>
        </p:nvSpPr>
        <p:spPr>
          <a:xfrm>
            <a:off x="1891162" y="4709124"/>
            <a:ext cx="274320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Calor</a:t>
            </a:r>
          </a:p>
        </p:txBody>
      </p:sp>
      <p:pic>
        <p:nvPicPr>
          <p:cNvPr id="24" name="Imagem 23" descr="Fundo preto com letras brancas&#10;&#10;Descrição gerada com alta confiança">
            <a:extLst>
              <a:ext uri="{FF2B5EF4-FFF2-40B4-BE49-F238E27FC236}">
                <a16:creationId xmlns:a16="http://schemas.microsoft.com/office/drawing/2014/main" id="{F2AEECD2-91FA-4E58-82DE-F97C1278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720" y="4041474"/>
            <a:ext cx="457201" cy="414069"/>
          </a:xfrm>
          <a:prstGeom prst="rect">
            <a:avLst/>
          </a:prstGeom>
        </p:spPr>
      </p:pic>
      <p:sp>
        <p:nvSpPr>
          <p:cNvPr id="25" name="CaixaDeTexto 1">
            <a:extLst>
              <a:ext uri="{FF2B5EF4-FFF2-40B4-BE49-F238E27FC236}">
                <a16:creationId xmlns:a16="http://schemas.microsoft.com/office/drawing/2014/main" id="{9A7832EE-1F7A-41E9-A7B3-349824E7F84B}"/>
              </a:ext>
            </a:extLst>
          </p:cNvPr>
          <p:cNvSpPr txBox="1"/>
          <p:nvPr/>
        </p:nvSpPr>
        <p:spPr>
          <a:xfrm>
            <a:off x="3630822" y="4709124"/>
            <a:ext cx="2743200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Ar</a:t>
            </a:r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DB6177F1-E621-47F6-84D0-55C58A3D3C74}"/>
              </a:ext>
            </a:extLst>
          </p:cNvPr>
          <p:cNvSpPr/>
          <p:nvPr/>
        </p:nvSpPr>
        <p:spPr>
          <a:xfrm>
            <a:off x="4138508" y="3831868"/>
            <a:ext cx="690113" cy="460075"/>
          </a:xfrm>
          <a:prstGeom prst="rightArrow">
            <a:avLst/>
          </a:prstGeom>
          <a:solidFill>
            <a:schemeClr val="tx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8" name="Raio 27">
            <a:extLst>
              <a:ext uri="{FF2B5EF4-FFF2-40B4-BE49-F238E27FC236}">
                <a16:creationId xmlns:a16="http://schemas.microsoft.com/office/drawing/2014/main" id="{DC493C0B-A02D-4370-BD7B-B3F9B5814DA0}"/>
              </a:ext>
            </a:extLst>
          </p:cNvPr>
          <p:cNvSpPr/>
          <p:nvPr/>
        </p:nvSpPr>
        <p:spPr>
          <a:xfrm rot="1020000">
            <a:off x="5250093" y="3376957"/>
            <a:ext cx="1107057" cy="127958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8C5DCDBB-9672-4A59-A373-ABB4F4026A3C}"/>
              </a:ext>
            </a:extLst>
          </p:cNvPr>
          <p:cNvSpPr/>
          <p:nvPr/>
        </p:nvSpPr>
        <p:spPr>
          <a:xfrm>
            <a:off x="6927716" y="3831867"/>
            <a:ext cx="690113" cy="460075"/>
          </a:xfrm>
          <a:prstGeom prst="rightArrow">
            <a:avLst/>
          </a:prstGeom>
          <a:solidFill>
            <a:schemeClr val="tx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30" name="CaixaDeTexto 4">
            <a:extLst>
              <a:ext uri="{FF2B5EF4-FFF2-40B4-BE49-F238E27FC236}">
                <a16:creationId xmlns:a16="http://schemas.microsoft.com/office/drawing/2014/main" id="{8B82471C-D1BA-4075-BAD1-BC026F12592F}"/>
              </a:ext>
            </a:extLst>
          </p:cNvPr>
          <p:cNvSpPr txBox="1"/>
          <p:nvPr/>
        </p:nvSpPr>
        <p:spPr>
          <a:xfrm>
            <a:off x="8272013" y="3700013"/>
            <a:ext cx="370648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>
                <a:solidFill>
                  <a:srgbClr val="3F5779"/>
                </a:solidFill>
                <a:latin typeface="Gill Sans MT"/>
              </a:rPr>
              <a:t>E</a:t>
            </a:r>
            <a:r>
              <a:rPr lang="pt-BR" sz="2000" b="1">
                <a:solidFill>
                  <a:srgbClr val="3F5779"/>
                </a:solidFill>
                <a:latin typeface="Gill Sans MT"/>
              </a:rPr>
              <a:t>M</a:t>
            </a:r>
            <a:r>
              <a:rPr lang="pt-BR" sz="4000" b="1">
                <a:solidFill>
                  <a:srgbClr val="3F5779"/>
                </a:solidFill>
                <a:latin typeface="Gill Sans MT"/>
              </a:rPr>
              <a:t> = E</a:t>
            </a:r>
            <a:r>
              <a:rPr lang="pt-BR" sz="2000" b="1">
                <a:solidFill>
                  <a:srgbClr val="3F5779"/>
                </a:solidFill>
                <a:latin typeface="Gill Sans MT"/>
              </a:rPr>
              <a:t>C</a:t>
            </a:r>
            <a:r>
              <a:rPr lang="pt-BR" sz="4000" b="1">
                <a:solidFill>
                  <a:srgbClr val="3F5779"/>
                </a:solidFill>
                <a:latin typeface="Gill Sans MT"/>
              </a:rPr>
              <a:t> + E</a:t>
            </a:r>
            <a:r>
              <a:rPr lang="pt-BR" sz="2000" b="1">
                <a:solidFill>
                  <a:srgbClr val="3F5779"/>
                </a:solidFill>
                <a:latin typeface="Gill Sans MT"/>
              </a:rPr>
              <a:t>P</a:t>
            </a:r>
          </a:p>
        </p:txBody>
      </p:sp>
      <p:sp>
        <p:nvSpPr>
          <p:cNvPr id="31" name="Texto Explicativo: Seta para Cima 30">
            <a:extLst>
              <a:ext uri="{FF2B5EF4-FFF2-40B4-BE49-F238E27FC236}">
                <a16:creationId xmlns:a16="http://schemas.microsoft.com/office/drawing/2014/main" id="{703B9B60-6586-4745-B2C0-BBB3ADCC6D19}"/>
              </a:ext>
            </a:extLst>
          </p:cNvPr>
          <p:cNvSpPr/>
          <p:nvPr/>
        </p:nvSpPr>
        <p:spPr>
          <a:xfrm>
            <a:off x="3611593" y="5070895"/>
            <a:ext cx="4787659" cy="1423357"/>
          </a:xfrm>
          <a:prstGeom prst="upArrowCallout">
            <a:avLst/>
          </a:prstGeom>
          <a:solidFill>
            <a:schemeClr val="tx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rgbClr val="1D4C5D"/>
              </a:solidFill>
            </a:endParaRPr>
          </a:p>
        </p:txBody>
      </p:sp>
      <p:sp>
        <p:nvSpPr>
          <p:cNvPr id="32" name="CaixaDeTexto 2">
            <a:extLst>
              <a:ext uri="{FF2B5EF4-FFF2-40B4-BE49-F238E27FC236}">
                <a16:creationId xmlns:a16="http://schemas.microsoft.com/office/drawing/2014/main" id="{DD04FC07-0D38-4694-A214-FD00B9502552}"/>
              </a:ext>
            </a:extLst>
          </p:cNvPr>
          <p:cNvSpPr txBox="1"/>
          <p:nvPr/>
        </p:nvSpPr>
        <p:spPr>
          <a:xfrm>
            <a:off x="3717986" y="5615796"/>
            <a:ext cx="501482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FFFFFF"/>
                </a:solidFill>
              </a:rPr>
              <a:t>*Obs:</a:t>
            </a:r>
            <a:r>
              <a:rPr lang="pt-BR" sz="2400">
                <a:solidFill>
                  <a:srgbClr val="FFFFFF"/>
                </a:solidFill>
              </a:rPr>
              <a:t> Mudança de temperatura</a:t>
            </a:r>
          </a:p>
          <a:p>
            <a:r>
              <a:rPr lang="pt-BR" sz="2400">
                <a:solidFill>
                  <a:srgbClr val="FFFFFF"/>
                </a:solidFill>
              </a:rPr>
              <a:t>Expansão e Compressão</a:t>
            </a:r>
            <a:endParaRPr lang="pt-B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57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04CF2CA1-7390-435F-91C1-F3C54299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5027" y="1337598"/>
            <a:ext cx="4820533" cy="334918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Motor de </a:t>
            </a:r>
            <a:r>
              <a:rPr lang="en-US" err="1">
                <a:ea typeface="+mj-lt"/>
                <a:cs typeface="+mj-lt"/>
              </a:rPr>
              <a:t>Combustão</a:t>
            </a:r>
            <a:r>
              <a:rPr lang="en-US">
                <a:ea typeface="+mj-lt"/>
                <a:cs typeface="+mj-lt"/>
              </a:rPr>
              <a:t> Interna</a:t>
            </a:r>
            <a:endParaRPr lang="pt-BR" b="0">
              <a:ea typeface="+mj-lt"/>
              <a:cs typeface="+mj-lt"/>
            </a:endParaRPr>
          </a:p>
        </p:txBody>
      </p:sp>
      <p:pic>
        <p:nvPicPr>
          <p:cNvPr id="10" name="Imagem 10" descr="Uma imagem contendo relógio, desenho&#10;&#10;Descrição gerada com muito alta confiança">
            <a:extLst>
              <a:ext uri="{FF2B5EF4-FFF2-40B4-BE49-F238E27FC236}">
                <a16:creationId xmlns:a16="http://schemas.microsoft.com/office/drawing/2014/main" id="{C79EE110-09E7-4C1F-BE38-1F523406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080" y="2957784"/>
            <a:ext cx="4669763" cy="2495185"/>
          </a:xfrm>
          <a:prstGeom prst="rect">
            <a:avLst/>
          </a:prstGeom>
        </p:spPr>
      </p:pic>
      <p:pic>
        <p:nvPicPr>
          <p:cNvPr id="12" name="Imagem 12">
            <a:extLst>
              <a:ext uri="{FF2B5EF4-FFF2-40B4-BE49-F238E27FC236}">
                <a16:creationId xmlns:a16="http://schemas.microsoft.com/office/drawing/2014/main" id="{A9BB496F-26BD-4921-834F-B04B0AE0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39" y="3260065"/>
            <a:ext cx="4497237" cy="1876245"/>
          </a:xfrm>
          <a:prstGeom prst="rect">
            <a:avLst/>
          </a:prstGeom>
        </p:spPr>
      </p:pic>
      <p:sp>
        <p:nvSpPr>
          <p:cNvPr id="29" name="Espaço Reservado para Texto 14">
            <a:extLst>
              <a:ext uri="{FF2B5EF4-FFF2-40B4-BE49-F238E27FC236}">
                <a16:creationId xmlns:a16="http://schemas.microsoft.com/office/drawing/2014/main" id="{981114F7-3FC0-4CF5-8CA2-5053CFBFE6A9}"/>
              </a:ext>
            </a:extLst>
          </p:cNvPr>
          <p:cNvSpPr txBox="1">
            <a:spLocks/>
          </p:cNvSpPr>
          <p:nvPr/>
        </p:nvSpPr>
        <p:spPr>
          <a:xfrm>
            <a:off x="830861" y="1331847"/>
            <a:ext cx="4820533" cy="334918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j-lt"/>
                <a:cs typeface="+mj-lt"/>
              </a:rPr>
              <a:t>Motor de </a:t>
            </a:r>
            <a:r>
              <a:rPr lang="en-US" err="1">
                <a:ea typeface="+mj-lt"/>
                <a:cs typeface="+mj-lt"/>
              </a:rPr>
              <a:t>Combustão</a:t>
            </a:r>
            <a:r>
              <a:rPr lang="en-US">
                <a:ea typeface="+mj-lt"/>
                <a:cs typeface="+mj-lt"/>
              </a:rPr>
              <a:t> Externa</a:t>
            </a:r>
            <a:endParaRPr lang="pt-BR" b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01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8E42E0C-FAE8-497E-9169-D58EB8D1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noProof="0" smtClean="0"/>
              <a:t>10/21/2019</a:t>
            </a:fld>
            <a:endParaRPr lang="en-US" noProof="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CFED10A-97BF-4908-B428-0B188FEC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1E0A72-8ED4-4B0F-9189-141099CA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58FFEE3-67D1-4D1B-ADE3-845959FE3314}"/>
              </a:ext>
            </a:extLst>
          </p:cNvPr>
          <p:cNvSpPr/>
          <p:nvPr/>
        </p:nvSpPr>
        <p:spPr>
          <a:xfrm>
            <a:off x="2874" y="3920705"/>
            <a:ext cx="6090249" cy="29416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8C4CED5-E2B7-4FA8-8C76-ABB94BB53373}"/>
              </a:ext>
            </a:extLst>
          </p:cNvPr>
          <p:cNvSpPr/>
          <p:nvPr/>
        </p:nvSpPr>
        <p:spPr>
          <a:xfrm>
            <a:off x="2874" y="1002101"/>
            <a:ext cx="6090249" cy="2941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F5779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1B135F4-3196-4EA6-A05E-D5D59B354C2E}"/>
              </a:ext>
            </a:extLst>
          </p:cNvPr>
          <p:cNvSpPr/>
          <p:nvPr/>
        </p:nvSpPr>
        <p:spPr>
          <a:xfrm>
            <a:off x="6098875" y="1002102"/>
            <a:ext cx="6090249" cy="29416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FA4B9D2-C6F9-4A65-A7B0-3EA6A4924B74}"/>
              </a:ext>
            </a:extLst>
          </p:cNvPr>
          <p:cNvSpPr/>
          <p:nvPr/>
        </p:nvSpPr>
        <p:spPr>
          <a:xfrm>
            <a:off x="6098874" y="3935083"/>
            <a:ext cx="6090249" cy="29416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EC0A697-FD5B-4CAD-AE01-329899FEE216}"/>
              </a:ext>
            </a:extLst>
          </p:cNvPr>
          <p:cNvSpPr txBox="1"/>
          <p:nvPr/>
        </p:nvSpPr>
        <p:spPr>
          <a:xfrm>
            <a:off x="339306" y="238664"/>
            <a:ext cx="11657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 b="1"/>
              <a:t>3. Tipos de Motores </a:t>
            </a:r>
            <a:r>
              <a:rPr lang="pt-BR" b="1"/>
              <a:t>(quanto à disposição dos cilindros)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44EC8F4-E2EE-4DC0-BFD8-8EB15D9FFC2F}"/>
              </a:ext>
            </a:extLst>
          </p:cNvPr>
          <p:cNvSpPr txBox="1"/>
          <p:nvPr/>
        </p:nvSpPr>
        <p:spPr>
          <a:xfrm>
            <a:off x="339306" y="1201947"/>
            <a:ext cx="3188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solidFill>
                  <a:schemeClr val="bg1"/>
                </a:solidFill>
              </a:rPr>
              <a:t>Motor em V</a:t>
            </a:r>
            <a:endParaRPr lang="pt-BR" sz="2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E0A49D5-17CC-4A7D-BE29-6084E8ECF3DA}"/>
              </a:ext>
            </a:extLst>
          </p:cNvPr>
          <p:cNvSpPr txBox="1"/>
          <p:nvPr/>
        </p:nvSpPr>
        <p:spPr>
          <a:xfrm>
            <a:off x="339306" y="4019909"/>
            <a:ext cx="3188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solidFill>
                  <a:schemeClr val="bg1"/>
                </a:solidFill>
              </a:rPr>
              <a:t>Motor Boxer</a:t>
            </a:r>
            <a:endParaRPr lang="pt-BR" sz="2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F82EE77-F7DA-46DB-864D-E98867ACF04C}"/>
              </a:ext>
            </a:extLst>
          </p:cNvPr>
          <p:cNvSpPr txBox="1"/>
          <p:nvPr/>
        </p:nvSpPr>
        <p:spPr>
          <a:xfrm>
            <a:off x="6420928" y="1201947"/>
            <a:ext cx="3188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Motor em Linha</a:t>
            </a:r>
            <a:endParaRPr lang="pt-BR" sz="2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106EA40-4F85-4257-924F-B598181FD89B}"/>
              </a:ext>
            </a:extLst>
          </p:cNvPr>
          <p:cNvSpPr txBox="1"/>
          <p:nvPr/>
        </p:nvSpPr>
        <p:spPr>
          <a:xfrm>
            <a:off x="6420928" y="4019908"/>
            <a:ext cx="3188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solidFill>
                  <a:schemeClr val="bg1"/>
                </a:solidFill>
              </a:rPr>
              <a:t>Motor Radial</a:t>
            </a:r>
            <a:endParaRPr lang="pt-BR" sz="24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27" name="Imagem 27" descr="Uma imagem contendo no interior, xícara, cozinha, mesa&#10;&#10;Descrição gerada com muito alta confiança">
            <a:extLst>
              <a:ext uri="{FF2B5EF4-FFF2-40B4-BE49-F238E27FC236}">
                <a16:creationId xmlns:a16="http://schemas.microsoft.com/office/drawing/2014/main" id="{059408AB-4038-4A8A-91B3-BCAB09F1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77" y="1710012"/>
            <a:ext cx="2743200" cy="2028994"/>
          </a:xfrm>
          <a:prstGeom prst="rect">
            <a:avLst/>
          </a:prstGeom>
        </p:spPr>
      </p:pic>
      <p:pic>
        <p:nvPicPr>
          <p:cNvPr id="29" name="Imagem 29" descr="Uma imagem contendo no interior, mesa, preto, cozinha&#10;&#10;Descrição gerada com muito alta confiança">
            <a:extLst>
              <a:ext uri="{FF2B5EF4-FFF2-40B4-BE49-F238E27FC236}">
                <a16:creationId xmlns:a16="http://schemas.microsoft.com/office/drawing/2014/main" id="{FFCF0A41-73DD-4995-BD17-51073495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344" y="1650456"/>
            <a:ext cx="3462067" cy="2090596"/>
          </a:xfrm>
          <a:prstGeom prst="rect">
            <a:avLst/>
          </a:prstGeom>
        </p:spPr>
      </p:pic>
      <p:pic>
        <p:nvPicPr>
          <p:cNvPr id="31" name="Imagem 31" descr="Uma imagem contendo motor, caminhão, mesa, cachorro&#10;&#10;Descrição gerada com muito alta confiança">
            <a:extLst>
              <a:ext uri="{FF2B5EF4-FFF2-40B4-BE49-F238E27FC236}">
                <a16:creationId xmlns:a16="http://schemas.microsoft.com/office/drawing/2014/main" id="{4D55C94A-029E-4E48-95C1-DA65317E9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570" y="4483863"/>
            <a:ext cx="3735237" cy="2102839"/>
          </a:xfrm>
          <a:prstGeom prst="rect">
            <a:avLst/>
          </a:prstGeom>
        </p:spPr>
      </p:pic>
      <p:pic>
        <p:nvPicPr>
          <p:cNvPr id="35" name="Imagem 35" descr="Uma imagem contendo preto, mesa, branco, par&#10;&#10;Descrição gerada com muito alta confiança">
            <a:extLst>
              <a:ext uri="{FF2B5EF4-FFF2-40B4-BE49-F238E27FC236}">
                <a16:creationId xmlns:a16="http://schemas.microsoft.com/office/drawing/2014/main" id="{B0282EEC-5C5D-4959-BBEF-417E11045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4418431"/>
            <a:ext cx="26670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06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2" descr="Tela de celular com texto preto sobre fundo branco&#10;&#10;Descrição gerada com alta confiança">
            <a:extLst>
              <a:ext uri="{FF2B5EF4-FFF2-40B4-BE49-F238E27FC236}">
                <a16:creationId xmlns:a16="http://schemas.microsoft.com/office/drawing/2014/main" id="{5D915360-AB7D-40A6-A999-C9BEBFA04C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583" b="-337"/>
          <a:stretch/>
        </p:blipFill>
        <p:spPr>
          <a:xfrm>
            <a:off x="2832339" y="1665640"/>
            <a:ext cx="6634702" cy="4717637"/>
          </a:xfr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4C5652-C178-406F-BF21-213C478A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DBD1-F259-4AEB-A7D9-D728D6E04490}" type="datetime1">
              <a:rPr lang="en-US" noProof="0" smtClean="0"/>
              <a:t>10/21/2019</a:t>
            </a:fld>
            <a:endParaRPr lang="en-US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985A94-B727-452C-9CF9-C2C50350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E219F8-49D3-4C3E-9639-BDA84F36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961ED14-6E19-42BD-B7E8-6175B84F13C4}"/>
              </a:ext>
            </a:extLst>
          </p:cNvPr>
          <p:cNvSpPr txBox="1">
            <a:spLocks/>
          </p:cNvSpPr>
          <p:nvPr/>
        </p:nvSpPr>
        <p:spPr>
          <a:xfrm>
            <a:off x="838200" y="714112"/>
            <a:ext cx="9037320" cy="566931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"/>
              </a:rPr>
              <a:t>4. Componentes do Motor</a:t>
            </a:r>
          </a:p>
        </p:txBody>
      </p:sp>
    </p:spTree>
    <p:extLst>
      <p:ext uri="{BB962C8B-B14F-4D97-AF65-F5344CB8AC3E}">
        <p14:creationId xmlns:p14="http://schemas.microsoft.com/office/powerpoint/2010/main" val="394993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8</a:t>
            </a:fld>
            <a:endParaRPr lang="en-US" dirty="0"/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04CF2CA1-7390-435F-91C1-F3C54299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47427"/>
            <a:ext cx="4820533" cy="564955"/>
          </a:xfrm>
        </p:spPr>
        <p:txBody>
          <a:bodyPr>
            <a:noAutofit/>
          </a:bodyPr>
          <a:lstStyle/>
          <a:p>
            <a:r>
              <a:rPr lang="en-US" sz="3200">
                <a:ea typeface="+mj-lt"/>
                <a:cs typeface="+mj-lt"/>
              </a:rPr>
              <a:t>4.1.1. Bloco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9F44E4-389B-4B3D-98A4-8B431A9C5EBA}"/>
              </a:ext>
            </a:extLst>
          </p:cNvPr>
          <p:cNvSpPr>
            <a:spLocks noGrp="1"/>
          </p:cNvSpPr>
          <p:nvPr/>
        </p:nvSpPr>
        <p:spPr>
          <a:xfrm>
            <a:off x="836615" y="525337"/>
            <a:ext cx="9535686" cy="568800"/>
          </a:xfrm>
          <a:prstGeom prst="rect">
            <a:avLst/>
          </a:prstGeom>
        </p:spPr>
        <p:txBody>
          <a:bodyPr vert="horz" lIns="36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cs typeface="Calibri"/>
              </a:rPr>
              <a:t>4.1. Partes Fixas</a:t>
            </a:r>
            <a:endParaRPr lang="pt-BR" sz="4400"/>
          </a:p>
        </p:txBody>
      </p:sp>
      <p:pic>
        <p:nvPicPr>
          <p:cNvPr id="10" name="Imagem 10" descr="Tela de celular com publicação numa rede social&#10;&#10;Descrição gerada com alta confiança">
            <a:extLst>
              <a:ext uri="{FF2B5EF4-FFF2-40B4-BE49-F238E27FC236}">
                <a16:creationId xmlns:a16="http://schemas.microsoft.com/office/drawing/2014/main" id="{575BF0BE-E552-47DD-BC67-46934E420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50" t="48797" r="51838" b="16151"/>
          <a:stretch/>
        </p:blipFill>
        <p:spPr>
          <a:xfrm>
            <a:off x="1015041" y="3176131"/>
            <a:ext cx="4068050" cy="3058226"/>
          </a:xfrm>
          <a:prstGeom prst="rect">
            <a:avLst/>
          </a:prstGeom>
        </p:spPr>
      </p:pic>
      <p:pic>
        <p:nvPicPr>
          <p:cNvPr id="12" name="Imagem 12" descr="Tela de celular com publicação numa rede social&#10;&#10;Descrição gerada com alta confiança">
            <a:extLst>
              <a:ext uri="{FF2B5EF4-FFF2-40B4-BE49-F238E27FC236}">
                <a16:creationId xmlns:a16="http://schemas.microsoft.com/office/drawing/2014/main" id="{A6048222-2D8B-46A1-8967-9A25031C7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10" t="45122" r="23592" b="17683"/>
          <a:stretch/>
        </p:blipFill>
        <p:spPr>
          <a:xfrm>
            <a:off x="6104627" y="3161755"/>
            <a:ext cx="4192982" cy="31011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9BA1B17-CBB6-4DF2-9BB4-0E38FA6BD3B6}"/>
              </a:ext>
            </a:extLst>
          </p:cNvPr>
          <p:cNvSpPr txBox="1"/>
          <p:nvPr/>
        </p:nvSpPr>
        <p:spPr>
          <a:xfrm>
            <a:off x="900022" y="2352135"/>
            <a:ext cx="99031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O bloco do motor aloja os cilindros e o suporte para o virabrequim.</a:t>
            </a:r>
            <a:endParaRPr lang="en-US" sz="2400">
              <a:solidFill>
                <a:schemeClr val="tx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59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5509A-C8BB-4FD7-B2AD-5580C62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10/21/2019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237A3-D983-4D9C-945A-AFE97329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/>
              <a:t>9</a:t>
            </a:fld>
            <a:endParaRPr lang="en-US" dirty="0"/>
          </a:p>
        </p:txBody>
      </p:sp>
      <p:sp>
        <p:nvSpPr>
          <p:cNvPr id="21" name="Espaço Reservado para Texto 17">
            <a:extLst>
              <a:ext uri="{FF2B5EF4-FFF2-40B4-BE49-F238E27FC236}">
                <a16:creationId xmlns:a16="http://schemas.microsoft.com/office/drawing/2014/main" id="{2DF9DE17-A617-42C9-9225-F95AFE711203}"/>
              </a:ext>
            </a:extLst>
          </p:cNvPr>
          <p:cNvSpPr>
            <a:spLocks noGrp="1"/>
          </p:cNvSpPr>
          <p:nvPr/>
        </p:nvSpPr>
        <p:spPr>
          <a:xfrm>
            <a:off x="1032394" y="425993"/>
            <a:ext cx="4820533" cy="679974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ea typeface="+mj-lt"/>
                <a:cs typeface="+mj-lt"/>
              </a:rPr>
              <a:t>4.1.2. Cárter</a:t>
            </a:r>
          </a:p>
        </p:txBody>
      </p:sp>
      <p:pic>
        <p:nvPicPr>
          <p:cNvPr id="7" name="Imagem 7" descr="Tela de celular com publicação numa rede social&#10;&#10;Descrição gerada com alta confiança">
            <a:extLst>
              <a:ext uri="{FF2B5EF4-FFF2-40B4-BE49-F238E27FC236}">
                <a16:creationId xmlns:a16="http://schemas.microsoft.com/office/drawing/2014/main" id="{7140DA22-7CEB-4E42-ADC2-33F82F697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6" t="51652" r="23088" b="19947"/>
          <a:stretch/>
        </p:blipFill>
        <p:spPr>
          <a:xfrm>
            <a:off x="680229" y="2776632"/>
            <a:ext cx="10613046" cy="307032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AF46A6-B34D-442A-9CAA-0674B4E43184}"/>
              </a:ext>
            </a:extLst>
          </p:cNvPr>
          <p:cNvSpPr txBox="1"/>
          <p:nvPr/>
        </p:nvSpPr>
        <p:spPr>
          <a:xfrm>
            <a:off x="1029418" y="1762663"/>
            <a:ext cx="62656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ea typeface="+mn-lt"/>
                <a:cs typeface="+mn-lt"/>
              </a:rPr>
              <a:t>O carter protege e assegura a lubrificação de determinados mecanismos do motor.</a:t>
            </a:r>
            <a:endParaRPr lang="pt-BR" sz="2400">
              <a:solidFill>
                <a:schemeClr val="tx2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761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850888_Retail pitch deck_RVA_v4" id="{8F2882B0-1BFE-4293-BF1B-5E9F7535F411}" vid="{2736E5B9-BA7A-4750-88E9-E7AE6A3F07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6A77F69-8575-4B39-8434-2F390AC877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3647C2-4194-4617-9C01-72C8F6548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DEA8EF-6042-4238-BB1F-96B1ECB7339C}">
  <ds:schemaRefs>
    <ds:schemaRef ds:uri="71af3243-3dd4-4a8d-8c0d-dd76da1f02a5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16c05727-aa75-4e4a-9b5f-8a80a116589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TF33850888</Template>
  <TotalTime>0</TotalTime>
  <Words>588</Words>
  <Application>Microsoft Office PowerPoint</Application>
  <PresentationFormat>Widescreen</PresentationFormat>
  <Paragraphs>171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Gill Sans MT</vt:lpstr>
      <vt:lpstr>Wingdings</vt:lpstr>
      <vt:lpstr>Office Theme</vt:lpstr>
      <vt:lpstr>Motores de Combustão Interna</vt:lpstr>
      <vt:lpstr>Sumário</vt:lpstr>
      <vt:lpstr>1. História</vt:lpstr>
      <vt:lpstr>2. Definição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5. Funcionamento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7. Disciplinas Relacionadas</vt:lpstr>
      <vt:lpstr>8. Referências</vt:lpstr>
      <vt:lpstr>9. Dúvidas?</vt:lpstr>
      <vt:lpstr>Obrigado!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 Title</dc:title>
  <dc:creator/>
  <cp:lastModifiedBy/>
  <cp:revision>1428</cp:revision>
  <dcterms:created xsi:type="dcterms:W3CDTF">2019-06-10T09:08:30Z</dcterms:created>
  <dcterms:modified xsi:type="dcterms:W3CDTF">2019-10-21T03:51:58Z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